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5" r:id="rId2"/>
    <p:sldId id="257" r:id="rId3"/>
    <p:sldId id="258" r:id="rId4"/>
    <p:sldId id="260" r:id="rId5"/>
    <p:sldId id="261" r:id="rId6"/>
    <p:sldId id="262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2845D-F2DD-4968-B25D-10B2E618C0A3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197B7-6141-4FFF-96A6-0674AA1E7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8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https://ukhosted62.renlearn.co.uk/1892677/default.aspx   If they can’t find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F9ABE-8109-4CCB-9A9D-5E168FA7A9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6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08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8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6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6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6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9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7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6E58-461C-4FC5-BAE9-300D705DF3E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5D2D5-29AE-44E2-8C62-179DFDCEB2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7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rmAutofit/>
          </a:bodyPr>
          <a:lstStyle/>
          <a:p>
            <a:r>
              <a:rPr lang="en-GB" sz="7200" dirty="0"/>
              <a:t>Accelerated </a:t>
            </a:r>
            <a:r>
              <a:rPr lang="en-GB" sz="7200" dirty="0" smtClean="0"/>
              <a:t>Reader </a:t>
            </a:r>
            <a:endParaRPr lang="en-GB" sz="7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73" y="188640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star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123" y="4509120"/>
            <a:ext cx="1905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92972"/>
            <a:ext cx="2868216" cy="14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Accelerated Reader: A Guide for Parents</a:t>
            </a:r>
          </a:p>
          <a:p>
            <a:endParaRPr lang="en-GB" sz="3200" dirty="0"/>
          </a:p>
          <a:p>
            <a:r>
              <a:rPr lang="en-GB" sz="3200" dirty="0"/>
              <a:t>In </a:t>
            </a:r>
            <a:r>
              <a:rPr lang="en-GB" sz="3200" dirty="0" smtClean="0"/>
              <a:t>Years 3 to 6 </a:t>
            </a:r>
            <a:r>
              <a:rPr lang="en-GB" sz="3200" dirty="0"/>
              <a:t>all </a:t>
            </a:r>
            <a:r>
              <a:rPr lang="en-GB" sz="3200" dirty="0" smtClean="0"/>
              <a:t>children </a:t>
            </a:r>
            <a:r>
              <a:rPr lang="en-GB" sz="3200" dirty="0"/>
              <a:t>take part in the  </a:t>
            </a:r>
            <a:r>
              <a:rPr lang="en-GB" sz="3200" b="1" dirty="0">
                <a:solidFill>
                  <a:srgbClr val="00B050"/>
                </a:solidFill>
              </a:rPr>
              <a:t>Accelerated Reader </a:t>
            </a:r>
            <a:r>
              <a:rPr lang="en-GB" sz="3200" dirty="0"/>
              <a:t>programme, which is designed to do the following things: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Find books that are the right ability for </a:t>
            </a:r>
            <a:r>
              <a:rPr lang="en-GB" sz="3200" dirty="0" smtClean="0">
                <a:solidFill>
                  <a:srgbClr val="7030A0"/>
                </a:solidFill>
              </a:rPr>
              <a:t>you</a:t>
            </a:r>
            <a:endParaRPr lang="en-GB" sz="3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Encourage </a:t>
            </a:r>
            <a:r>
              <a:rPr lang="en-GB" sz="3200" dirty="0" smtClean="0">
                <a:solidFill>
                  <a:srgbClr val="7030A0"/>
                </a:solidFill>
              </a:rPr>
              <a:t>your </a:t>
            </a:r>
            <a:r>
              <a:rPr lang="en-GB" sz="3200" dirty="0">
                <a:solidFill>
                  <a:srgbClr val="7030A0"/>
                </a:solidFill>
              </a:rPr>
              <a:t>to read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Improve </a:t>
            </a:r>
            <a:r>
              <a:rPr lang="en-GB" sz="3200" dirty="0" smtClean="0">
                <a:solidFill>
                  <a:srgbClr val="7030A0"/>
                </a:solidFill>
              </a:rPr>
              <a:t>your </a:t>
            </a:r>
            <a:r>
              <a:rPr lang="en-GB" sz="3200" dirty="0">
                <a:solidFill>
                  <a:srgbClr val="7030A0"/>
                </a:solidFill>
              </a:rPr>
              <a:t>reading ability.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90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it works…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6120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the start of the year </a:t>
            </a:r>
            <a:r>
              <a:rPr lang="en-GB" sz="2400" dirty="0" smtClean="0"/>
              <a:t>you </a:t>
            </a:r>
            <a:r>
              <a:rPr lang="en-GB" sz="2400" dirty="0"/>
              <a:t>took a </a:t>
            </a:r>
            <a:r>
              <a:rPr lang="en-GB" sz="2400" b="1" dirty="0"/>
              <a:t>Star Test</a:t>
            </a:r>
            <a:r>
              <a:rPr lang="en-GB" sz="2400" dirty="0"/>
              <a:t>, which is a computer-based test that measures </a:t>
            </a:r>
            <a:r>
              <a:rPr lang="en-GB" sz="2400" dirty="0" smtClean="0"/>
              <a:t>your </a:t>
            </a:r>
            <a:r>
              <a:rPr lang="en-GB" sz="2400" dirty="0"/>
              <a:t>reading ability through a series of 34 questions.</a:t>
            </a:r>
          </a:p>
          <a:p>
            <a:endParaRPr lang="en-GB" sz="2400" dirty="0"/>
          </a:p>
          <a:p>
            <a:r>
              <a:rPr lang="en-GB" sz="2400" dirty="0"/>
              <a:t>Every </a:t>
            </a:r>
            <a:r>
              <a:rPr lang="en-GB" sz="2400" dirty="0" smtClean="0"/>
              <a:t>test </a:t>
            </a:r>
            <a:r>
              <a:rPr lang="en-GB" sz="2400" dirty="0"/>
              <a:t>is different, and the computer selects different questions for </a:t>
            </a:r>
            <a:r>
              <a:rPr lang="en-GB" sz="2400" dirty="0" smtClean="0"/>
              <a:t>you </a:t>
            </a:r>
            <a:r>
              <a:rPr lang="en-GB" sz="2400" dirty="0"/>
              <a:t>dependent on how well </a:t>
            </a:r>
            <a:r>
              <a:rPr lang="en-GB" sz="2400" dirty="0" smtClean="0"/>
              <a:t>you </a:t>
            </a:r>
            <a:r>
              <a:rPr lang="en-GB" sz="2400" dirty="0"/>
              <a:t>answer the previous questions. Essentially, the computer adapts the test to suit </a:t>
            </a:r>
            <a:r>
              <a:rPr lang="en-GB" sz="2400" dirty="0" smtClean="0"/>
              <a:t>you.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Once </a:t>
            </a:r>
            <a:r>
              <a:rPr lang="en-GB" sz="2400" dirty="0" smtClean="0"/>
              <a:t>you have </a:t>
            </a:r>
            <a:r>
              <a:rPr lang="en-GB" sz="2400" dirty="0"/>
              <a:t>completed the test, </a:t>
            </a:r>
            <a:r>
              <a:rPr lang="en-GB" sz="2400" dirty="0" smtClean="0"/>
              <a:t>you </a:t>
            </a:r>
            <a:r>
              <a:rPr lang="en-GB" sz="2400" dirty="0"/>
              <a:t>are then given a </a:t>
            </a:r>
            <a:r>
              <a:rPr lang="en-GB" sz="2400" b="1" dirty="0"/>
              <a:t>ZPD score </a:t>
            </a:r>
            <a:r>
              <a:rPr lang="en-GB" sz="2400" dirty="0"/>
              <a:t>by </a:t>
            </a:r>
            <a:r>
              <a:rPr lang="en-GB" sz="2400" dirty="0" smtClean="0"/>
              <a:t>your </a:t>
            </a:r>
            <a:r>
              <a:rPr lang="en-GB" sz="2400" dirty="0"/>
              <a:t>teacher.</a:t>
            </a:r>
            <a:endParaRPr lang="en-GB" dirty="0"/>
          </a:p>
        </p:txBody>
      </p:sp>
      <p:pic>
        <p:nvPicPr>
          <p:cNvPr id="4098" name="Picture 2" descr="Image result for star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3"/>
            <a:ext cx="190500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36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Autofit/>
          </a:bodyPr>
          <a:lstStyle/>
          <a:p>
            <a:r>
              <a:rPr lang="en-GB" sz="3200" dirty="0"/>
              <a:t>A ZPD score is given to </a:t>
            </a:r>
            <a:r>
              <a:rPr lang="en-GB" sz="3200" dirty="0" smtClean="0"/>
              <a:t>you after </a:t>
            </a:r>
            <a:r>
              <a:rPr lang="en-GB" sz="3200" dirty="0"/>
              <a:t>completing the STAR test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005653" cy="278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1555" y="1772816"/>
            <a:ext cx="482453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ZPD is two numbers that </a:t>
            </a:r>
            <a:r>
              <a:rPr lang="en-GB" sz="2000" dirty="0" smtClean="0"/>
              <a:t>you use </a:t>
            </a:r>
            <a:r>
              <a:rPr lang="en-GB" sz="2000" dirty="0"/>
              <a:t>to choose </a:t>
            </a:r>
            <a:r>
              <a:rPr lang="en-GB" sz="2000" dirty="0" smtClean="0"/>
              <a:t>your next </a:t>
            </a:r>
            <a:r>
              <a:rPr lang="en-GB" sz="2000" dirty="0"/>
              <a:t>reading book.</a:t>
            </a:r>
          </a:p>
          <a:p>
            <a:endParaRPr lang="en-GB" sz="2000" dirty="0"/>
          </a:p>
          <a:p>
            <a:r>
              <a:rPr lang="en-GB" sz="2000" dirty="0"/>
              <a:t>The lowest number is the lowest level of book </a:t>
            </a:r>
            <a:r>
              <a:rPr lang="en-GB" sz="2000" dirty="0" smtClean="0"/>
              <a:t>you </a:t>
            </a:r>
            <a:r>
              <a:rPr lang="en-GB" sz="2000" dirty="0"/>
              <a:t>should be choosing.</a:t>
            </a:r>
          </a:p>
          <a:p>
            <a:endParaRPr lang="en-GB" sz="2000" dirty="0"/>
          </a:p>
          <a:p>
            <a:r>
              <a:rPr lang="en-GB" sz="2000" dirty="0"/>
              <a:t>The highest number is the highest level of book </a:t>
            </a:r>
            <a:r>
              <a:rPr lang="en-GB" sz="2000" dirty="0" smtClean="0"/>
              <a:t>you should </a:t>
            </a:r>
            <a:r>
              <a:rPr lang="en-GB" sz="2000" dirty="0"/>
              <a:t>be choosing.</a:t>
            </a:r>
          </a:p>
          <a:p>
            <a:endParaRPr lang="en-GB" sz="2000" dirty="0"/>
          </a:p>
          <a:p>
            <a:r>
              <a:rPr lang="en-GB" sz="2000" dirty="0" smtClean="0"/>
              <a:t>You should </a:t>
            </a:r>
            <a:r>
              <a:rPr lang="en-GB" sz="2000" dirty="0"/>
              <a:t>keep a record of </a:t>
            </a:r>
            <a:r>
              <a:rPr lang="en-GB" sz="2000" dirty="0" smtClean="0"/>
              <a:t>your ZPDs </a:t>
            </a:r>
            <a:r>
              <a:rPr lang="en-GB" sz="2000" dirty="0"/>
              <a:t>in </a:t>
            </a:r>
            <a:r>
              <a:rPr lang="en-GB" sz="2000" dirty="0" smtClean="0"/>
              <a:t>your planner. 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 new STAR test takes place every half term, so </a:t>
            </a:r>
            <a:r>
              <a:rPr lang="en-GB" sz="2000" dirty="0" smtClean="0"/>
              <a:t>you can </a:t>
            </a:r>
            <a:r>
              <a:rPr lang="en-GB" sz="2000" dirty="0"/>
              <a:t>see improvements in </a:t>
            </a:r>
            <a:r>
              <a:rPr lang="en-GB" sz="2000" dirty="0" smtClean="0"/>
              <a:t>your reading </a:t>
            </a:r>
            <a:r>
              <a:rPr lang="en-GB" sz="2000" dirty="0"/>
              <a:t>ability, </a:t>
            </a:r>
            <a:r>
              <a:rPr lang="en-GB" sz="2000" dirty="0" smtClean="0"/>
              <a:t>and then you can </a:t>
            </a:r>
            <a:r>
              <a:rPr lang="en-GB" sz="2000" dirty="0"/>
              <a:t>choose more challenging books. 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3.2 – 4.6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39552" y="2780928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321297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Lowest number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267744" y="2780928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3808" y="310496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Highest number</a:t>
            </a:r>
          </a:p>
        </p:txBody>
      </p:sp>
    </p:spTree>
    <p:extLst>
      <p:ext uri="{BB962C8B-B14F-4D97-AF65-F5344CB8AC3E}">
        <p14:creationId xmlns:p14="http://schemas.microsoft.com/office/powerpoint/2010/main" val="2064212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All the AR books in the LRC are colour-coded to help the student find the right one.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42" y="3530437"/>
            <a:ext cx="2680398" cy="194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804174"/>
            <a:ext cx="1368152" cy="6167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90462" y="1804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0.0 to 1.9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2807424"/>
            <a:ext cx="1368152" cy="629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405776" y="282067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to 2.9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2" y="3820397"/>
            <a:ext cx="1368152" cy="6167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39041" y="382039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to 3.9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424" y="4820124"/>
            <a:ext cx="1377280" cy="6302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29913" y="4833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to 4.9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2" y="5819850"/>
            <a:ext cx="1368152" cy="7054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39041" y="5908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 to 5.9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6752" y="1804174"/>
            <a:ext cx="1427416" cy="6167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56241" y="1804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and above</a:t>
            </a:r>
          </a:p>
        </p:txBody>
      </p:sp>
    </p:spTree>
    <p:extLst>
      <p:ext uri="{BB962C8B-B14F-4D97-AF65-F5344CB8AC3E}">
        <p14:creationId xmlns:p14="http://schemas.microsoft.com/office/powerpoint/2010/main" val="336107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AR Quizzes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7507" r="14395" b="6966"/>
          <a:stretch/>
        </p:blipFill>
        <p:spPr bwMode="auto">
          <a:xfrm>
            <a:off x="395536" y="1268760"/>
            <a:ext cx="1690255" cy="203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412776"/>
            <a:ext cx="63367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quiz is different to a STAR test because </a:t>
            </a:r>
            <a:r>
              <a:rPr lang="en-GB" dirty="0" smtClean="0"/>
              <a:t>you </a:t>
            </a:r>
            <a:r>
              <a:rPr lang="en-GB" dirty="0"/>
              <a:t>only take a quiz </a:t>
            </a:r>
            <a:r>
              <a:rPr lang="en-GB" b="1" u="sng" dirty="0"/>
              <a:t>after</a:t>
            </a:r>
            <a:r>
              <a:rPr lang="en-GB" dirty="0"/>
              <a:t> they have </a:t>
            </a:r>
            <a:r>
              <a:rPr lang="en-GB" i="1" dirty="0"/>
              <a:t>finished</a:t>
            </a:r>
            <a:r>
              <a:rPr lang="en-GB" dirty="0"/>
              <a:t> a book. </a:t>
            </a:r>
          </a:p>
          <a:p>
            <a:endParaRPr lang="en-GB" dirty="0"/>
          </a:p>
          <a:p>
            <a:r>
              <a:rPr lang="en-GB" dirty="0"/>
              <a:t>There are usually about 10 questions on the book that has been read. At the end of the quiz </a:t>
            </a:r>
            <a:r>
              <a:rPr lang="en-GB" dirty="0" smtClean="0"/>
              <a:t>you </a:t>
            </a:r>
            <a:r>
              <a:rPr lang="en-GB" dirty="0"/>
              <a:t>are given a percentage to show them how well </a:t>
            </a:r>
            <a:r>
              <a:rPr lang="en-GB" dirty="0" smtClean="0"/>
              <a:t>you </a:t>
            </a:r>
            <a:r>
              <a:rPr lang="en-GB" dirty="0"/>
              <a:t>have done. </a:t>
            </a:r>
          </a:p>
          <a:p>
            <a:endParaRPr lang="en-GB" dirty="0"/>
          </a:p>
          <a:p>
            <a:r>
              <a:rPr lang="en-GB" dirty="0"/>
              <a:t>There are some important rules for taking quizzes: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7030A0"/>
                </a:solidFill>
              </a:rPr>
              <a:t>The book </a:t>
            </a:r>
            <a:r>
              <a:rPr lang="en-GB" dirty="0" smtClean="0">
                <a:solidFill>
                  <a:srgbClr val="7030A0"/>
                </a:solidFill>
              </a:rPr>
              <a:t>you are </a:t>
            </a:r>
            <a:r>
              <a:rPr lang="en-GB" dirty="0">
                <a:solidFill>
                  <a:srgbClr val="7030A0"/>
                </a:solidFill>
              </a:rPr>
              <a:t>quizzed on </a:t>
            </a:r>
            <a:r>
              <a:rPr lang="en-GB" b="1" u="sng" dirty="0">
                <a:solidFill>
                  <a:srgbClr val="7030A0"/>
                </a:solidFill>
              </a:rPr>
              <a:t>must be a book </a:t>
            </a:r>
            <a:r>
              <a:rPr lang="en-GB" b="1" u="sng" dirty="0" smtClean="0">
                <a:solidFill>
                  <a:srgbClr val="7030A0"/>
                </a:solidFill>
              </a:rPr>
              <a:t>you </a:t>
            </a:r>
            <a:r>
              <a:rPr lang="en-GB" b="1" u="sng" dirty="0">
                <a:solidFill>
                  <a:srgbClr val="7030A0"/>
                </a:solidFill>
              </a:rPr>
              <a:t>have read in the last two weeks</a:t>
            </a:r>
            <a:r>
              <a:rPr lang="en-GB" dirty="0">
                <a:solidFill>
                  <a:srgbClr val="7030A0"/>
                </a:solidFill>
              </a:rPr>
              <a:t>. AR is not a memory test but rather measuring reading ability.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rgbClr val="7030A0"/>
                </a:solidFill>
              </a:rPr>
              <a:t>You </a:t>
            </a:r>
            <a:r>
              <a:rPr lang="en-GB" dirty="0">
                <a:solidFill>
                  <a:srgbClr val="7030A0"/>
                </a:solidFill>
              </a:rPr>
              <a:t>cannot take a quiz until they have read the entire text.</a:t>
            </a:r>
            <a:endParaRPr lang="en-GB" b="1" u="sng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en-GB" dirty="0">
                <a:solidFill>
                  <a:srgbClr val="7030A0"/>
                </a:solidFill>
              </a:rPr>
              <a:t>Quizzes must be done individually, not with anyone’s help.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79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Millionaire's Club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Each time you read a book and then take a quiz, you are building up your ‘words read’ total.</a:t>
            </a:r>
          </a:p>
          <a:p>
            <a:pPr marL="0" indent="0" algn="ctr">
              <a:buNone/>
            </a:pPr>
            <a:r>
              <a:rPr lang="en-GB" dirty="0" smtClean="0"/>
              <a:t>The first person who gets to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1,000,000</a:t>
            </a:r>
            <a:r>
              <a:rPr lang="en-GB" dirty="0" smtClean="0"/>
              <a:t> words</a:t>
            </a:r>
          </a:p>
          <a:p>
            <a:pPr marL="0" indent="0" algn="ctr">
              <a:buNone/>
            </a:pPr>
            <a:r>
              <a:rPr lang="en-GB" dirty="0" smtClean="0"/>
              <a:t>Will win a trip to a bookstore and win…….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1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448</Words>
  <Application>Microsoft Office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Accelerated Reader </vt:lpstr>
      <vt:lpstr>PowerPoint Presentation</vt:lpstr>
      <vt:lpstr>How it works…</vt:lpstr>
      <vt:lpstr>A ZPD score is given to you after completing the STAR test</vt:lpstr>
      <vt:lpstr>All the AR books in the LRC are colour-coded to help the student find the right one.</vt:lpstr>
      <vt:lpstr>AR Quizzes</vt:lpstr>
      <vt:lpstr>Millionaire's Club</vt:lpstr>
    </vt:vector>
  </TitlesOfParts>
  <Company>Birmingham 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Katherine Hayles</cp:lastModifiedBy>
  <cp:revision>22</cp:revision>
  <dcterms:created xsi:type="dcterms:W3CDTF">2017-01-16T09:59:25Z</dcterms:created>
  <dcterms:modified xsi:type="dcterms:W3CDTF">2018-11-22T13:02:38Z</dcterms:modified>
</cp:coreProperties>
</file>