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6"/>
  </p:notesMasterIdLst>
  <p:handoutMasterIdLst>
    <p:handoutMasterId r:id="rId47"/>
  </p:handoutMasterIdLst>
  <p:sldIdLst>
    <p:sldId id="292" r:id="rId5"/>
    <p:sldId id="594" r:id="rId6"/>
    <p:sldId id="614" r:id="rId7"/>
    <p:sldId id="580" r:id="rId8"/>
    <p:sldId id="354" r:id="rId9"/>
    <p:sldId id="291" r:id="rId10"/>
    <p:sldId id="616" r:id="rId11"/>
    <p:sldId id="617" r:id="rId12"/>
    <p:sldId id="618" r:id="rId13"/>
    <p:sldId id="619" r:id="rId14"/>
    <p:sldId id="620" r:id="rId15"/>
    <p:sldId id="621" r:id="rId16"/>
    <p:sldId id="622" r:id="rId17"/>
    <p:sldId id="623" r:id="rId18"/>
    <p:sldId id="624" r:id="rId19"/>
    <p:sldId id="417" r:id="rId20"/>
    <p:sldId id="571" r:id="rId21"/>
    <p:sldId id="602" r:id="rId22"/>
    <p:sldId id="430" r:id="rId23"/>
    <p:sldId id="625" r:id="rId24"/>
    <p:sldId id="544" r:id="rId25"/>
    <p:sldId id="295" r:id="rId26"/>
    <p:sldId id="355" r:id="rId27"/>
    <p:sldId id="615" r:id="rId28"/>
    <p:sldId id="627" r:id="rId29"/>
    <p:sldId id="628" r:id="rId30"/>
    <p:sldId id="636" r:id="rId31"/>
    <p:sldId id="637" r:id="rId32"/>
    <p:sldId id="629" r:id="rId33"/>
    <p:sldId id="630" r:id="rId34"/>
    <p:sldId id="638" r:id="rId35"/>
    <p:sldId id="631" r:id="rId36"/>
    <p:sldId id="632" r:id="rId37"/>
    <p:sldId id="633" r:id="rId38"/>
    <p:sldId id="634" r:id="rId39"/>
    <p:sldId id="640" r:id="rId40"/>
    <p:sldId id="639" r:id="rId41"/>
    <p:sldId id="641" r:id="rId42"/>
    <p:sldId id="626" r:id="rId43"/>
    <p:sldId id="360" r:id="rId44"/>
    <p:sldId id="567" r:id="rId45"/>
  </p:sldIdLst>
  <p:sldSz cx="12192000" cy="6858000"/>
  <p:notesSz cx="6858000" cy="9144000"/>
  <p:custDataLst>
    <p:tags r:id="rId4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D9A"/>
    <a:srgbClr val="FF9999"/>
    <a:srgbClr val="9B153B"/>
    <a:srgbClr val="99FF66"/>
    <a:srgbClr val="FDBFF6"/>
    <a:srgbClr val="AE78D6"/>
    <a:srgbClr val="000099"/>
    <a:srgbClr val="FB89ED"/>
    <a:srgbClr val="43E9ED"/>
    <a:srgbClr val="FAFA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E9FB13-83A7-4F3C-C133-98F0C152DFA4}" v="1" dt="2021-01-19T12:18:57.130"/>
    <p1510:client id="{A4D24A58-C731-4C31-97F4-AC944CC2B33B}" v="9" dt="2021-01-19T11:15:05.69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82" autoAdjust="0"/>
    <p:restoredTop sz="94312" autoAdjust="0"/>
  </p:normalViewPr>
  <p:slideViewPr>
    <p:cSldViewPr snapToGrid="0">
      <p:cViewPr varScale="1">
        <p:scale>
          <a:sx n="72" d="100"/>
          <a:sy n="72" d="100"/>
        </p:scale>
        <p:origin x="186" y="90"/>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viewProps" Target="viewProps.xml"/><Relationship Id="rId68"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gs" Target="tags/tag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67"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est User" userId="S::urn:spo:anon#c63c5c7935b21e8717cf6c65288392156db61acefd80d85840aed54330cc84e4::" providerId="AD" clId="Web-{A4D24A58-C731-4C31-97F4-AC944CC2B33B}"/>
    <pc:docChg chg="modSld">
      <pc:chgData name="Guest User" userId="S::urn:spo:anon#c63c5c7935b21e8717cf6c65288392156db61acefd80d85840aed54330cc84e4::" providerId="AD" clId="Web-{A4D24A58-C731-4C31-97F4-AC944CC2B33B}" dt="2021-01-19T11:14:53.662" v="4" actId="20577"/>
      <pc:docMkLst>
        <pc:docMk/>
      </pc:docMkLst>
      <pc:sldChg chg="modSp">
        <pc:chgData name="Guest User" userId="S::urn:spo:anon#c63c5c7935b21e8717cf6c65288392156db61acefd80d85840aed54330cc84e4::" providerId="AD" clId="Web-{A4D24A58-C731-4C31-97F4-AC944CC2B33B}" dt="2021-01-19T11:14:53.662" v="4" actId="20577"/>
        <pc:sldMkLst>
          <pc:docMk/>
          <pc:sldMk cId="1671637799" sldId="417"/>
        </pc:sldMkLst>
        <pc:spChg chg="mod">
          <ac:chgData name="Guest User" userId="S::urn:spo:anon#c63c5c7935b21e8717cf6c65288392156db61acefd80d85840aed54330cc84e4::" providerId="AD" clId="Web-{A4D24A58-C731-4C31-97F4-AC944CC2B33B}" dt="2021-01-19T11:14:53.662" v="4" actId="20577"/>
          <ac:spMkLst>
            <pc:docMk/>
            <pc:sldMk cId="1671637799" sldId="417"/>
            <ac:spMk id="4" creationId="{00000000-0000-0000-0000-000000000000}"/>
          </ac:spMkLst>
        </pc:spChg>
      </pc:sldChg>
      <pc:sldChg chg="modSp">
        <pc:chgData name="Guest User" userId="S::urn:spo:anon#c63c5c7935b21e8717cf6c65288392156db61acefd80d85840aed54330cc84e4::" providerId="AD" clId="Web-{A4D24A58-C731-4C31-97F4-AC944CC2B33B}" dt="2021-01-19T11:05:43.416" v="1" actId="14100"/>
        <pc:sldMkLst>
          <pc:docMk/>
          <pc:sldMk cId="2628643340" sldId="424"/>
        </pc:sldMkLst>
        <pc:picChg chg="mod">
          <ac:chgData name="Guest User" userId="S::urn:spo:anon#c63c5c7935b21e8717cf6c65288392156db61acefd80d85840aed54330cc84e4::" providerId="AD" clId="Web-{A4D24A58-C731-4C31-97F4-AC944CC2B33B}" dt="2021-01-19T11:05:43.416" v="1" actId="14100"/>
          <ac:picMkLst>
            <pc:docMk/>
            <pc:sldMk cId="2628643340" sldId="424"/>
            <ac:picMk id="3" creationId="{00000000-0000-0000-0000-000000000000}"/>
          </ac:picMkLst>
        </pc:picChg>
      </pc:sldChg>
    </pc:docChg>
  </pc:docChgLst>
  <pc:docChgLst>
    <pc:chgData name="Guest User" userId="S::urn:spo:anon#c63c5c7935b21e8717cf6c65288392156db61acefd80d85840aed54330cc84e4::" providerId="AD" clId="Web-{47E9FB13-83A7-4F3C-C133-98F0C152DFA4}"/>
    <pc:docChg chg="modSld">
      <pc:chgData name="Guest User" userId="S::urn:spo:anon#c63c5c7935b21e8717cf6c65288392156db61acefd80d85840aed54330cc84e4::" providerId="AD" clId="Web-{47E9FB13-83A7-4F3C-C133-98F0C152DFA4}" dt="2021-01-19T12:18:57.130" v="0" actId="1076"/>
      <pc:docMkLst>
        <pc:docMk/>
      </pc:docMkLst>
      <pc:sldChg chg="modSp">
        <pc:chgData name="Guest User" userId="S::urn:spo:anon#c63c5c7935b21e8717cf6c65288392156db61acefd80d85840aed54330cc84e4::" providerId="AD" clId="Web-{47E9FB13-83A7-4F3C-C133-98F0C152DFA4}" dt="2021-01-19T12:18:57.130" v="0" actId="1076"/>
        <pc:sldMkLst>
          <pc:docMk/>
          <pc:sldMk cId="393293821" sldId="445"/>
        </pc:sldMkLst>
        <pc:picChg chg="mod">
          <ac:chgData name="Guest User" userId="S::urn:spo:anon#c63c5c7935b21e8717cf6c65288392156db61acefd80d85840aed54330cc84e4::" providerId="AD" clId="Web-{47E9FB13-83A7-4F3C-C133-98F0C152DFA4}" dt="2021-01-19T12:18:57.130" v="0" actId="1076"/>
          <ac:picMkLst>
            <pc:docMk/>
            <pc:sldMk cId="393293821" sldId="445"/>
            <ac:picMk id="5" creationId="{00000000-0000-0000-0000-000000000000}"/>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B752016-E14E-4882-8947-F1EFBBAD93B7}" type="datetimeFigureOut">
              <a:rPr lang="en-US" smtClean="0"/>
              <a:t>4/16/2021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E427A87-AF19-49D4-A2E2-F3F3F0F35781}" type="slidenum">
              <a:rPr lang="en-US" smtClean="0"/>
              <a:t>‹#›</a:t>
            </a:fld>
            <a:endParaRPr lang="en-US"/>
          </a:p>
        </p:txBody>
      </p:sp>
    </p:spTree>
    <p:extLst>
      <p:ext uri="{BB962C8B-B14F-4D97-AF65-F5344CB8AC3E}">
        <p14:creationId xmlns:p14="http://schemas.microsoft.com/office/powerpoint/2010/main" val="40877055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14EC93-D29E-4835-82CE-5776C93F9BA3}" type="datetimeFigureOut">
              <a:rPr lang="en-GB" smtClean="0"/>
              <a:t>16/04/2021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93290E-ED75-4BB4-AA93-1988A88449EA}" type="slidenum">
              <a:rPr lang="en-GB" smtClean="0"/>
              <a:t>‹#›</a:t>
            </a:fld>
            <a:endParaRPr lang="en-GB"/>
          </a:p>
        </p:txBody>
      </p:sp>
    </p:spTree>
    <p:extLst>
      <p:ext uri="{BB962C8B-B14F-4D97-AF65-F5344CB8AC3E}">
        <p14:creationId xmlns:p14="http://schemas.microsoft.com/office/powerpoint/2010/main" val="25286645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smtClean="0"/>
          </a:p>
        </p:txBody>
      </p:sp>
      <p:sp>
        <p:nvSpPr>
          <p:cNvPr id="11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Sassoon Infant Rg" pitchFamily="50" charset="0"/>
              </a:defRPr>
            </a:lvl1pPr>
            <a:lvl2pPr marL="742950" indent="-285750">
              <a:defRPr>
                <a:solidFill>
                  <a:schemeClr val="tx1"/>
                </a:solidFill>
                <a:latin typeface="Sassoon Infant Rg" pitchFamily="50" charset="0"/>
              </a:defRPr>
            </a:lvl2pPr>
            <a:lvl3pPr marL="1143000" indent="-228600">
              <a:defRPr>
                <a:solidFill>
                  <a:schemeClr val="tx1"/>
                </a:solidFill>
                <a:latin typeface="Sassoon Infant Rg" pitchFamily="50" charset="0"/>
              </a:defRPr>
            </a:lvl3pPr>
            <a:lvl4pPr marL="1600200" indent="-228600">
              <a:defRPr>
                <a:solidFill>
                  <a:schemeClr val="tx1"/>
                </a:solidFill>
                <a:latin typeface="Sassoon Infant Rg" pitchFamily="50" charset="0"/>
              </a:defRPr>
            </a:lvl4pPr>
            <a:lvl5pPr marL="2057400" indent="-228600">
              <a:defRPr>
                <a:solidFill>
                  <a:schemeClr val="tx1"/>
                </a:solidFill>
                <a:latin typeface="Sassoon Infant Rg" pitchFamily="50" charset="0"/>
              </a:defRPr>
            </a:lvl5pPr>
            <a:lvl6pPr marL="2514600" indent="-228600" eaLnBrk="0" fontAlgn="base" hangingPunct="0">
              <a:spcBef>
                <a:spcPct val="0"/>
              </a:spcBef>
              <a:spcAft>
                <a:spcPct val="0"/>
              </a:spcAft>
              <a:defRPr>
                <a:solidFill>
                  <a:schemeClr val="tx1"/>
                </a:solidFill>
                <a:latin typeface="Sassoon Infant Rg" pitchFamily="50" charset="0"/>
              </a:defRPr>
            </a:lvl6pPr>
            <a:lvl7pPr marL="2971800" indent="-228600" eaLnBrk="0" fontAlgn="base" hangingPunct="0">
              <a:spcBef>
                <a:spcPct val="0"/>
              </a:spcBef>
              <a:spcAft>
                <a:spcPct val="0"/>
              </a:spcAft>
              <a:defRPr>
                <a:solidFill>
                  <a:schemeClr val="tx1"/>
                </a:solidFill>
                <a:latin typeface="Sassoon Infant Rg" pitchFamily="50" charset="0"/>
              </a:defRPr>
            </a:lvl7pPr>
            <a:lvl8pPr marL="3429000" indent="-228600" eaLnBrk="0" fontAlgn="base" hangingPunct="0">
              <a:spcBef>
                <a:spcPct val="0"/>
              </a:spcBef>
              <a:spcAft>
                <a:spcPct val="0"/>
              </a:spcAft>
              <a:defRPr>
                <a:solidFill>
                  <a:schemeClr val="tx1"/>
                </a:solidFill>
                <a:latin typeface="Sassoon Infant Rg" pitchFamily="50" charset="0"/>
              </a:defRPr>
            </a:lvl8pPr>
            <a:lvl9pPr marL="3886200" indent="-228600" eaLnBrk="0" fontAlgn="base" hangingPunct="0">
              <a:spcBef>
                <a:spcPct val="0"/>
              </a:spcBef>
              <a:spcAft>
                <a:spcPct val="0"/>
              </a:spcAft>
              <a:defRPr>
                <a:solidFill>
                  <a:schemeClr val="tx1"/>
                </a:solidFill>
                <a:latin typeface="Sassoon Infant Rg" pitchFamily="50" charset="0"/>
              </a:defRPr>
            </a:lvl9pPr>
          </a:lstStyle>
          <a:p>
            <a:pPr fontAlgn="base">
              <a:spcBef>
                <a:spcPct val="0"/>
              </a:spcBef>
              <a:spcAft>
                <a:spcPct val="0"/>
              </a:spcAft>
            </a:pPr>
            <a:fld id="{73882752-A39A-4E12-BBEE-8A086FDB4606}" type="slidenum">
              <a:rPr lang="en-GB" altLang="en-US" smtClean="0">
                <a:latin typeface="Calibri" panose="020F0502020204030204" pitchFamily="34" charset="0"/>
              </a:rPr>
              <a:pPr fontAlgn="base">
                <a:spcBef>
                  <a:spcPct val="0"/>
                </a:spcBef>
                <a:spcAft>
                  <a:spcPct val="0"/>
                </a:spcAft>
              </a:pPr>
              <a:t>26</a:t>
            </a:fld>
            <a:endParaRPr lang="en-GB" altLang="en-US" smtClean="0">
              <a:latin typeface="Calibri" panose="020F0502020204030204" pitchFamily="34" charset="0"/>
            </a:endParaRPr>
          </a:p>
        </p:txBody>
      </p:sp>
    </p:spTree>
    <p:extLst>
      <p:ext uri="{BB962C8B-B14F-4D97-AF65-F5344CB8AC3E}">
        <p14:creationId xmlns:p14="http://schemas.microsoft.com/office/powerpoint/2010/main" val="9525460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smtClean="0"/>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Sassoon Infant Rg" pitchFamily="50" charset="0"/>
              </a:defRPr>
            </a:lvl1pPr>
            <a:lvl2pPr marL="742950" indent="-285750">
              <a:defRPr>
                <a:solidFill>
                  <a:schemeClr val="tx1"/>
                </a:solidFill>
                <a:latin typeface="Sassoon Infant Rg" pitchFamily="50" charset="0"/>
              </a:defRPr>
            </a:lvl2pPr>
            <a:lvl3pPr marL="1143000" indent="-228600">
              <a:defRPr>
                <a:solidFill>
                  <a:schemeClr val="tx1"/>
                </a:solidFill>
                <a:latin typeface="Sassoon Infant Rg" pitchFamily="50" charset="0"/>
              </a:defRPr>
            </a:lvl3pPr>
            <a:lvl4pPr marL="1600200" indent="-228600">
              <a:defRPr>
                <a:solidFill>
                  <a:schemeClr val="tx1"/>
                </a:solidFill>
                <a:latin typeface="Sassoon Infant Rg" pitchFamily="50" charset="0"/>
              </a:defRPr>
            </a:lvl4pPr>
            <a:lvl5pPr marL="2057400" indent="-228600">
              <a:defRPr>
                <a:solidFill>
                  <a:schemeClr val="tx1"/>
                </a:solidFill>
                <a:latin typeface="Sassoon Infant Rg" pitchFamily="50" charset="0"/>
              </a:defRPr>
            </a:lvl5pPr>
            <a:lvl6pPr marL="2514600" indent="-228600" eaLnBrk="0" fontAlgn="base" hangingPunct="0">
              <a:spcBef>
                <a:spcPct val="0"/>
              </a:spcBef>
              <a:spcAft>
                <a:spcPct val="0"/>
              </a:spcAft>
              <a:defRPr>
                <a:solidFill>
                  <a:schemeClr val="tx1"/>
                </a:solidFill>
                <a:latin typeface="Sassoon Infant Rg" pitchFamily="50" charset="0"/>
              </a:defRPr>
            </a:lvl6pPr>
            <a:lvl7pPr marL="2971800" indent="-228600" eaLnBrk="0" fontAlgn="base" hangingPunct="0">
              <a:spcBef>
                <a:spcPct val="0"/>
              </a:spcBef>
              <a:spcAft>
                <a:spcPct val="0"/>
              </a:spcAft>
              <a:defRPr>
                <a:solidFill>
                  <a:schemeClr val="tx1"/>
                </a:solidFill>
                <a:latin typeface="Sassoon Infant Rg" pitchFamily="50" charset="0"/>
              </a:defRPr>
            </a:lvl7pPr>
            <a:lvl8pPr marL="3429000" indent="-228600" eaLnBrk="0" fontAlgn="base" hangingPunct="0">
              <a:spcBef>
                <a:spcPct val="0"/>
              </a:spcBef>
              <a:spcAft>
                <a:spcPct val="0"/>
              </a:spcAft>
              <a:defRPr>
                <a:solidFill>
                  <a:schemeClr val="tx1"/>
                </a:solidFill>
                <a:latin typeface="Sassoon Infant Rg" pitchFamily="50" charset="0"/>
              </a:defRPr>
            </a:lvl8pPr>
            <a:lvl9pPr marL="3886200" indent="-228600" eaLnBrk="0" fontAlgn="base" hangingPunct="0">
              <a:spcBef>
                <a:spcPct val="0"/>
              </a:spcBef>
              <a:spcAft>
                <a:spcPct val="0"/>
              </a:spcAft>
              <a:defRPr>
                <a:solidFill>
                  <a:schemeClr val="tx1"/>
                </a:solidFill>
                <a:latin typeface="Sassoon Infant Rg" pitchFamily="50" charset="0"/>
              </a:defRPr>
            </a:lvl9pPr>
          </a:lstStyle>
          <a:p>
            <a:pPr fontAlgn="base">
              <a:spcBef>
                <a:spcPct val="0"/>
              </a:spcBef>
              <a:spcAft>
                <a:spcPct val="0"/>
              </a:spcAft>
            </a:pPr>
            <a:fld id="{455DC5ED-9FE1-4FD7-9FC3-39FCF7D506A2}" type="slidenum">
              <a:rPr lang="en-GB" altLang="en-US" smtClean="0">
                <a:latin typeface="Calibri" panose="020F0502020204030204" pitchFamily="34" charset="0"/>
              </a:rPr>
              <a:pPr fontAlgn="base">
                <a:spcBef>
                  <a:spcPct val="0"/>
                </a:spcBef>
                <a:spcAft>
                  <a:spcPct val="0"/>
                </a:spcAft>
              </a:pPr>
              <a:t>35</a:t>
            </a:fld>
            <a:endParaRPr lang="en-GB" altLang="en-US" smtClean="0">
              <a:latin typeface="Calibri" panose="020F0502020204030204" pitchFamily="34" charset="0"/>
            </a:endParaRPr>
          </a:p>
        </p:txBody>
      </p:sp>
    </p:spTree>
    <p:extLst>
      <p:ext uri="{BB962C8B-B14F-4D97-AF65-F5344CB8AC3E}">
        <p14:creationId xmlns:p14="http://schemas.microsoft.com/office/powerpoint/2010/main" val="23008935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smtClean="0"/>
          </a:p>
        </p:txBody>
      </p:sp>
      <p:sp>
        <p:nvSpPr>
          <p:cNvPr id="11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Sassoon Infant Rg" pitchFamily="50" charset="0"/>
              </a:defRPr>
            </a:lvl1pPr>
            <a:lvl2pPr marL="742950" indent="-285750">
              <a:defRPr>
                <a:solidFill>
                  <a:schemeClr val="tx1"/>
                </a:solidFill>
                <a:latin typeface="Sassoon Infant Rg" pitchFamily="50" charset="0"/>
              </a:defRPr>
            </a:lvl2pPr>
            <a:lvl3pPr marL="1143000" indent="-228600">
              <a:defRPr>
                <a:solidFill>
                  <a:schemeClr val="tx1"/>
                </a:solidFill>
                <a:latin typeface="Sassoon Infant Rg" pitchFamily="50" charset="0"/>
              </a:defRPr>
            </a:lvl3pPr>
            <a:lvl4pPr marL="1600200" indent="-228600">
              <a:defRPr>
                <a:solidFill>
                  <a:schemeClr val="tx1"/>
                </a:solidFill>
                <a:latin typeface="Sassoon Infant Rg" pitchFamily="50" charset="0"/>
              </a:defRPr>
            </a:lvl4pPr>
            <a:lvl5pPr marL="2057400" indent="-228600">
              <a:defRPr>
                <a:solidFill>
                  <a:schemeClr val="tx1"/>
                </a:solidFill>
                <a:latin typeface="Sassoon Infant Rg" pitchFamily="50" charset="0"/>
              </a:defRPr>
            </a:lvl5pPr>
            <a:lvl6pPr marL="2514600" indent="-228600" eaLnBrk="0" fontAlgn="base" hangingPunct="0">
              <a:spcBef>
                <a:spcPct val="0"/>
              </a:spcBef>
              <a:spcAft>
                <a:spcPct val="0"/>
              </a:spcAft>
              <a:defRPr>
                <a:solidFill>
                  <a:schemeClr val="tx1"/>
                </a:solidFill>
                <a:latin typeface="Sassoon Infant Rg" pitchFamily="50" charset="0"/>
              </a:defRPr>
            </a:lvl6pPr>
            <a:lvl7pPr marL="2971800" indent="-228600" eaLnBrk="0" fontAlgn="base" hangingPunct="0">
              <a:spcBef>
                <a:spcPct val="0"/>
              </a:spcBef>
              <a:spcAft>
                <a:spcPct val="0"/>
              </a:spcAft>
              <a:defRPr>
                <a:solidFill>
                  <a:schemeClr val="tx1"/>
                </a:solidFill>
                <a:latin typeface="Sassoon Infant Rg" pitchFamily="50" charset="0"/>
              </a:defRPr>
            </a:lvl7pPr>
            <a:lvl8pPr marL="3429000" indent="-228600" eaLnBrk="0" fontAlgn="base" hangingPunct="0">
              <a:spcBef>
                <a:spcPct val="0"/>
              </a:spcBef>
              <a:spcAft>
                <a:spcPct val="0"/>
              </a:spcAft>
              <a:defRPr>
                <a:solidFill>
                  <a:schemeClr val="tx1"/>
                </a:solidFill>
                <a:latin typeface="Sassoon Infant Rg" pitchFamily="50" charset="0"/>
              </a:defRPr>
            </a:lvl8pPr>
            <a:lvl9pPr marL="3886200" indent="-228600" eaLnBrk="0" fontAlgn="base" hangingPunct="0">
              <a:spcBef>
                <a:spcPct val="0"/>
              </a:spcBef>
              <a:spcAft>
                <a:spcPct val="0"/>
              </a:spcAft>
              <a:defRPr>
                <a:solidFill>
                  <a:schemeClr val="tx1"/>
                </a:solidFill>
                <a:latin typeface="Sassoon Infant Rg" pitchFamily="50" charset="0"/>
              </a:defRPr>
            </a:lvl9pPr>
          </a:lstStyle>
          <a:p>
            <a:pPr fontAlgn="base">
              <a:spcBef>
                <a:spcPct val="0"/>
              </a:spcBef>
              <a:spcAft>
                <a:spcPct val="0"/>
              </a:spcAft>
            </a:pPr>
            <a:fld id="{73882752-A39A-4E12-BBEE-8A086FDB4606}" type="slidenum">
              <a:rPr lang="en-GB" altLang="en-US" smtClean="0">
                <a:latin typeface="Calibri" panose="020F0502020204030204" pitchFamily="34" charset="0"/>
              </a:rPr>
              <a:pPr fontAlgn="base">
                <a:spcBef>
                  <a:spcPct val="0"/>
                </a:spcBef>
                <a:spcAft>
                  <a:spcPct val="0"/>
                </a:spcAft>
              </a:pPr>
              <a:t>27</a:t>
            </a:fld>
            <a:endParaRPr lang="en-GB" altLang="en-US" smtClean="0">
              <a:latin typeface="Calibri" panose="020F0502020204030204" pitchFamily="34" charset="0"/>
            </a:endParaRPr>
          </a:p>
        </p:txBody>
      </p:sp>
    </p:spTree>
    <p:extLst>
      <p:ext uri="{BB962C8B-B14F-4D97-AF65-F5344CB8AC3E}">
        <p14:creationId xmlns:p14="http://schemas.microsoft.com/office/powerpoint/2010/main" val="41871900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smtClean="0"/>
          </a:p>
        </p:txBody>
      </p:sp>
      <p:sp>
        <p:nvSpPr>
          <p:cNvPr id="11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Sassoon Infant Rg" pitchFamily="50" charset="0"/>
              </a:defRPr>
            </a:lvl1pPr>
            <a:lvl2pPr marL="742950" indent="-285750">
              <a:defRPr>
                <a:solidFill>
                  <a:schemeClr val="tx1"/>
                </a:solidFill>
                <a:latin typeface="Sassoon Infant Rg" pitchFamily="50" charset="0"/>
              </a:defRPr>
            </a:lvl2pPr>
            <a:lvl3pPr marL="1143000" indent="-228600">
              <a:defRPr>
                <a:solidFill>
                  <a:schemeClr val="tx1"/>
                </a:solidFill>
                <a:latin typeface="Sassoon Infant Rg" pitchFamily="50" charset="0"/>
              </a:defRPr>
            </a:lvl3pPr>
            <a:lvl4pPr marL="1600200" indent="-228600">
              <a:defRPr>
                <a:solidFill>
                  <a:schemeClr val="tx1"/>
                </a:solidFill>
                <a:latin typeface="Sassoon Infant Rg" pitchFamily="50" charset="0"/>
              </a:defRPr>
            </a:lvl4pPr>
            <a:lvl5pPr marL="2057400" indent="-228600">
              <a:defRPr>
                <a:solidFill>
                  <a:schemeClr val="tx1"/>
                </a:solidFill>
                <a:latin typeface="Sassoon Infant Rg" pitchFamily="50" charset="0"/>
              </a:defRPr>
            </a:lvl5pPr>
            <a:lvl6pPr marL="2514600" indent="-228600" eaLnBrk="0" fontAlgn="base" hangingPunct="0">
              <a:spcBef>
                <a:spcPct val="0"/>
              </a:spcBef>
              <a:spcAft>
                <a:spcPct val="0"/>
              </a:spcAft>
              <a:defRPr>
                <a:solidFill>
                  <a:schemeClr val="tx1"/>
                </a:solidFill>
                <a:latin typeface="Sassoon Infant Rg" pitchFamily="50" charset="0"/>
              </a:defRPr>
            </a:lvl6pPr>
            <a:lvl7pPr marL="2971800" indent="-228600" eaLnBrk="0" fontAlgn="base" hangingPunct="0">
              <a:spcBef>
                <a:spcPct val="0"/>
              </a:spcBef>
              <a:spcAft>
                <a:spcPct val="0"/>
              </a:spcAft>
              <a:defRPr>
                <a:solidFill>
                  <a:schemeClr val="tx1"/>
                </a:solidFill>
                <a:latin typeface="Sassoon Infant Rg" pitchFamily="50" charset="0"/>
              </a:defRPr>
            </a:lvl7pPr>
            <a:lvl8pPr marL="3429000" indent="-228600" eaLnBrk="0" fontAlgn="base" hangingPunct="0">
              <a:spcBef>
                <a:spcPct val="0"/>
              </a:spcBef>
              <a:spcAft>
                <a:spcPct val="0"/>
              </a:spcAft>
              <a:defRPr>
                <a:solidFill>
                  <a:schemeClr val="tx1"/>
                </a:solidFill>
                <a:latin typeface="Sassoon Infant Rg" pitchFamily="50" charset="0"/>
              </a:defRPr>
            </a:lvl8pPr>
            <a:lvl9pPr marL="3886200" indent="-228600" eaLnBrk="0" fontAlgn="base" hangingPunct="0">
              <a:spcBef>
                <a:spcPct val="0"/>
              </a:spcBef>
              <a:spcAft>
                <a:spcPct val="0"/>
              </a:spcAft>
              <a:defRPr>
                <a:solidFill>
                  <a:schemeClr val="tx1"/>
                </a:solidFill>
                <a:latin typeface="Sassoon Infant Rg" pitchFamily="50" charset="0"/>
              </a:defRPr>
            </a:lvl9pPr>
          </a:lstStyle>
          <a:p>
            <a:pPr fontAlgn="base">
              <a:spcBef>
                <a:spcPct val="0"/>
              </a:spcBef>
              <a:spcAft>
                <a:spcPct val="0"/>
              </a:spcAft>
            </a:pPr>
            <a:fld id="{73882752-A39A-4E12-BBEE-8A086FDB4606}" type="slidenum">
              <a:rPr lang="en-GB" altLang="en-US" smtClean="0">
                <a:latin typeface="Calibri" panose="020F0502020204030204" pitchFamily="34" charset="0"/>
              </a:rPr>
              <a:pPr fontAlgn="base">
                <a:spcBef>
                  <a:spcPct val="0"/>
                </a:spcBef>
                <a:spcAft>
                  <a:spcPct val="0"/>
                </a:spcAft>
              </a:pPr>
              <a:t>28</a:t>
            </a:fld>
            <a:endParaRPr lang="en-GB" altLang="en-US" smtClean="0">
              <a:latin typeface="Calibri" panose="020F0502020204030204" pitchFamily="34" charset="0"/>
            </a:endParaRPr>
          </a:p>
        </p:txBody>
      </p:sp>
    </p:spTree>
    <p:extLst>
      <p:ext uri="{BB962C8B-B14F-4D97-AF65-F5344CB8AC3E}">
        <p14:creationId xmlns:p14="http://schemas.microsoft.com/office/powerpoint/2010/main" val="6461400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smtClean="0"/>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Sassoon Infant Rg" pitchFamily="50" charset="0"/>
              </a:defRPr>
            </a:lvl1pPr>
            <a:lvl2pPr marL="742950" indent="-285750">
              <a:defRPr>
                <a:solidFill>
                  <a:schemeClr val="tx1"/>
                </a:solidFill>
                <a:latin typeface="Sassoon Infant Rg" pitchFamily="50" charset="0"/>
              </a:defRPr>
            </a:lvl2pPr>
            <a:lvl3pPr marL="1143000" indent="-228600">
              <a:defRPr>
                <a:solidFill>
                  <a:schemeClr val="tx1"/>
                </a:solidFill>
                <a:latin typeface="Sassoon Infant Rg" pitchFamily="50" charset="0"/>
              </a:defRPr>
            </a:lvl3pPr>
            <a:lvl4pPr marL="1600200" indent="-228600">
              <a:defRPr>
                <a:solidFill>
                  <a:schemeClr val="tx1"/>
                </a:solidFill>
                <a:latin typeface="Sassoon Infant Rg" pitchFamily="50" charset="0"/>
              </a:defRPr>
            </a:lvl4pPr>
            <a:lvl5pPr marL="2057400" indent="-228600">
              <a:defRPr>
                <a:solidFill>
                  <a:schemeClr val="tx1"/>
                </a:solidFill>
                <a:latin typeface="Sassoon Infant Rg" pitchFamily="50" charset="0"/>
              </a:defRPr>
            </a:lvl5pPr>
            <a:lvl6pPr marL="2514600" indent="-228600" eaLnBrk="0" fontAlgn="base" hangingPunct="0">
              <a:spcBef>
                <a:spcPct val="0"/>
              </a:spcBef>
              <a:spcAft>
                <a:spcPct val="0"/>
              </a:spcAft>
              <a:defRPr>
                <a:solidFill>
                  <a:schemeClr val="tx1"/>
                </a:solidFill>
                <a:latin typeface="Sassoon Infant Rg" pitchFamily="50" charset="0"/>
              </a:defRPr>
            </a:lvl6pPr>
            <a:lvl7pPr marL="2971800" indent="-228600" eaLnBrk="0" fontAlgn="base" hangingPunct="0">
              <a:spcBef>
                <a:spcPct val="0"/>
              </a:spcBef>
              <a:spcAft>
                <a:spcPct val="0"/>
              </a:spcAft>
              <a:defRPr>
                <a:solidFill>
                  <a:schemeClr val="tx1"/>
                </a:solidFill>
                <a:latin typeface="Sassoon Infant Rg" pitchFamily="50" charset="0"/>
              </a:defRPr>
            </a:lvl7pPr>
            <a:lvl8pPr marL="3429000" indent="-228600" eaLnBrk="0" fontAlgn="base" hangingPunct="0">
              <a:spcBef>
                <a:spcPct val="0"/>
              </a:spcBef>
              <a:spcAft>
                <a:spcPct val="0"/>
              </a:spcAft>
              <a:defRPr>
                <a:solidFill>
                  <a:schemeClr val="tx1"/>
                </a:solidFill>
                <a:latin typeface="Sassoon Infant Rg" pitchFamily="50" charset="0"/>
              </a:defRPr>
            </a:lvl8pPr>
            <a:lvl9pPr marL="3886200" indent="-228600" eaLnBrk="0" fontAlgn="base" hangingPunct="0">
              <a:spcBef>
                <a:spcPct val="0"/>
              </a:spcBef>
              <a:spcAft>
                <a:spcPct val="0"/>
              </a:spcAft>
              <a:defRPr>
                <a:solidFill>
                  <a:schemeClr val="tx1"/>
                </a:solidFill>
                <a:latin typeface="Sassoon Infant Rg" pitchFamily="50" charset="0"/>
              </a:defRPr>
            </a:lvl9pPr>
          </a:lstStyle>
          <a:p>
            <a:pPr fontAlgn="base">
              <a:spcBef>
                <a:spcPct val="0"/>
              </a:spcBef>
              <a:spcAft>
                <a:spcPct val="0"/>
              </a:spcAft>
            </a:pPr>
            <a:fld id="{3BB5D024-AAA1-4F59-8EDE-981649B0AB1C}" type="slidenum">
              <a:rPr lang="en-GB" altLang="en-US" smtClean="0">
                <a:latin typeface="Calibri" panose="020F0502020204030204" pitchFamily="34" charset="0"/>
              </a:rPr>
              <a:pPr fontAlgn="base">
                <a:spcBef>
                  <a:spcPct val="0"/>
                </a:spcBef>
                <a:spcAft>
                  <a:spcPct val="0"/>
                </a:spcAft>
              </a:pPr>
              <a:t>29</a:t>
            </a:fld>
            <a:endParaRPr lang="en-GB" altLang="en-US" smtClean="0">
              <a:latin typeface="Calibri" panose="020F0502020204030204" pitchFamily="34" charset="0"/>
            </a:endParaRPr>
          </a:p>
        </p:txBody>
      </p:sp>
    </p:spTree>
    <p:extLst>
      <p:ext uri="{BB962C8B-B14F-4D97-AF65-F5344CB8AC3E}">
        <p14:creationId xmlns:p14="http://schemas.microsoft.com/office/powerpoint/2010/main" val="2829143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dirty="0" smtClean="0"/>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Sassoon Infant Rg" pitchFamily="50" charset="0"/>
              </a:defRPr>
            </a:lvl1pPr>
            <a:lvl2pPr marL="742950" indent="-285750">
              <a:defRPr>
                <a:solidFill>
                  <a:schemeClr val="tx1"/>
                </a:solidFill>
                <a:latin typeface="Sassoon Infant Rg" pitchFamily="50" charset="0"/>
              </a:defRPr>
            </a:lvl2pPr>
            <a:lvl3pPr marL="1143000" indent="-228600">
              <a:defRPr>
                <a:solidFill>
                  <a:schemeClr val="tx1"/>
                </a:solidFill>
                <a:latin typeface="Sassoon Infant Rg" pitchFamily="50" charset="0"/>
              </a:defRPr>
            </a:lvl3pPr>
            <a:lvl4pPr marL="1600200" indent="-228600">
              <a:defRPr>
                <a:solidFill>
                  <a:schemeClr val="tx1"/>
                </a:solidFill>
                <a:latin typeface="Sassoon Infant Rg" pitchFamily="50" charset="0"/>
              </a:defRPr>
            </a:lvl4pPr>
            <a:lvl5pPr marL="2057400" indent="-228600">
              <a:defRPr>
                <a:solidFill>
                  <a:schemeClr val="tx1"/>
                </a:solidFill>
                <a:latin typeface="Sassoon Infant Rg" pitchFamily="50" charset="0"/>
              </a:defRPr>
            </a:lvl5pPr>
            <a:lvl6pPr marL="2514600" indent="-228600" eaLnBrk="0" fontAlgn="base" hangingPunct="0">
              <a:spcBef>
                <a:spcPct val="0"/>
              </a:spcBef>
              <a:spcAft>
                <a:spcPct val="0"/>
              </a:spcAft>
              <a:defRPr>
                <a:solidFill>
                  <a:schemeClr val="tx1"/>
                </a:solidFill>
                <a:latin typeface="Sassoon Infant Rg" pitchFamily="50" charset="0"/>
              </a:defRPr>
            </a:lvl6pPr>
            <a:lvl7pPr marL="2971800" indent="-228600" eaLnBrk="0" fontAlgn="base" hangingPunct="0">
              <a:spcBef>
                <a:spcPct val="0"/>
              </a:spcBef>
              <a:spcAft>
                <a:spcPct val="0"/>
              </a:spcAft>
              <a:defRPr>
                <a:solidFill>
                  <a:schemeClr val="tx1"/>
                </a:solidFill>
                <a:latin typeface="Sassoon Infant Rg" pitchFamily="50" charset="0"/>
              </a:defRPr>
            </a:lvl7pPr>
            <a:lvl8pPr marL="3429000" indent="-228600" eaLnBrk="0" fontAlgn="base" hangingPunct="0">
              <a:spcBef>
                <a:spcPct val="0"/>
              </a:spcBef>
              <a:spcAft>
                <a:spcPct val="0"/>
              </a:spcAft>
              <a:defRPr>
                <a:solidFill>
                  <a:schemeClr val="tx1"/>
                </a:solidFill>
                <a:latin typeface="Sassoon Infant Rg" pitchFamily="50" charset="0"/>
              </a:defRPr>
            </a:lvl8pPr>
            <a:lvl9pPr marL="3886200" indent="-228600" eaLnBrk="0" fontAlgn="base" hangingPunct="0">
              <a:spcBef>
                <a:spcPct val="0"/>
              </a:spcBef>
              <a:spcAft>
                <a:spcPct val="0"/>
              </a:spcAft>
              <a:defRPr>
                <a:solidFill>
                  <a:schemeClr val="tx1"/>
                </a:solidFill>
                <a:latin typeface="Sassoon Infant Rg" pitchFamily="50" charset="0"/>
              </a:defRPr>
            </a:lvl9pPr>
          </a:lstStyle>
          <a:p>
            <a:pPr fontAlgn="base">
              <a:spcBef>
                <a:spcPct val="0"/>
              </a:spcBef>
              <a:spcAft>
                <a:spcPct val="0"/>
              </a:spcAft>
            </a:pPr>
            <a:fld id="{417CF208-3771-4A95-852C-407203C8FB3F}" type="slidenum">
              <a:rPr lang="en-GB" altLang="en-US" smtClean="0">
                <a:latin typeface="Calibri" panose="020F0502020204030204" pitchFamily="34" charset="0"/>
              </a:rPr>
              <a:pPr fontAlgn="base">
                <a:spcBef>
                  <a:spcPct val="0"/>
                </a:spcBef>
                <a:spcAft>
                  <a:spcPct val="0"/>
                </a:spcAft>
              </a:pPr>
              <a:t>30</a:t>
            </a:fld>
            <a:endParaRPr lang="en-GB" altLang="en-US" smtClean="0">
              <a:latin typeface="Calibri" panose="020F0502020204030204" pitchFamily="34" charset="0"/>
            </a:endParaRPr>
          </a:p>
        </p:txBody>
      </p:sp>
    </p:spTree>
    <p:extLst>
      <p:ext uri="{BB962C8B-B14F-4D97-AF65-F5344CB8AC3E}">
        <p14:creationId xmlns:p14="http://schemas.microsoft.com/office/powerpoint/2010/main" val="20359778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dirty="0" smtClean="0"/>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Sassoon Infant Rg" pitchFamily="50" charset="0"/>
              </a:defRPr>
            </a:lvl1pPr>
            <a:lvl2pPr marL="742950" indent="-285750">
              <a:defRPr>
                <a:solidFill>
                  <a:schemeClr val="tx1"/>
                </a:solidFill>
                <a:latin typeface="Sassoon Infant Rg" pitchFamily="50" charset="0"/>
              </a:defRPr>
            </a:lvl2pPr>
            <a:lvl3pPr marL="1143000" indent="-228600">
              <a:defRPr>
                <a:solidFill>
                  <a:schemeClr val="tx1"/>
                </a:solidFill>
                <a:latin typeface="Sassoon Infant Rg" pitchFamily="50" charset="0"/>
              </a:defRPr>
            </a:lvl3pPr>
            <a:lvl4pPr marL="1600200" indent="-228600">
              <a:defRPr>
                <a:solidFill>
                  <a:schemeClr val="tx1"/>
                </a:solidFill>
                <a:latin typeface="Sassoon Infant Rg" pitchFamily="50" charset="0"/>
              </a:defRPr>
            </a:lvl4pPr>
            <a:lvl5pPr marL="2057400" indent="-228600">
              <a:defRPr>
                <a:solidFill>
                  <a:schemeClr val="tx1"/>
                </a:solidFill>
                <a:latin typeface="Sassoon Infant Rg" pitchFamily="50" charset="0"/>
              </a:defRPr>
            </a:lvl5pPr>
            <a:lvl6pPr marL="2514600" indent="-228600" eaLnBrk="0" fontAlgn="base" hangingPunct="0">
              <a:spcBef>
                <a:spcPct val="0"/>
              </a:spcBef>
              <a:spcAft>
                <a:spcPct val="0"/>
              </a:spcAft>
              <a:defRPr>
                <a:solidFill>
                  <a:schemeClr val="tx1"/>
                </a:solidFill>
                <a:latin typeface="Sassoon Infant Rg" pitchFamily="50" charset="0"/>
              </a:defRPr>
            </a:lvl6pPr>
            <a:lvl7pPr marL="2971800" indent="-228600" eaLnBrk="0" fontAlgn="base" hangingPunct="0">
              <a:spcBef>
                <a:spcPct val="0"/>
              </a:spcBef>
              <a:spcAft>
                <a:spcPct val="0"/>
              </a:spcAft>
              <a:defRPr>
                <a:solidFill>
                  <a:schemeClr val="tx1"/>
                </a:solidFill>
                <a:latin typeface="Sassoon Infant Rg" pitchFamily="50" charset="0"/>
              </a:defRPr>
            </a:lvl7pPr>
            <a:lvl8pPr marL="3429000" indent="-228600" eaLnBrk="0" fontAlgn="base" hangingPunct="0">
              <a:spcBef>
                <a:spcPct val="0"/>
              </a:spcBef>
              <a:spcAft>
                <a:spcPct val="0"/>
              </a:spcAft>
              <a:defRPr>
                <a:solidFill>
                  <a:schemeClr val="tx1"/>
                </a:solidFill>
                <a:latin typeface="Sassoon Infant Rg" pitchFamily="50" charset="0"/>
              </a:defRPr>
            </a:lvl8pPr>
            <a:lvl9pPr marL="3886200" indent="-228600" eaLnBrk="0" fontAlgn="base" hangingPunct="0">
              <a:spcBef>
                <a:spcPct val="0"/>
              </a:spcBef>
              <a:spcAft>
                <a:spcPct val="0"/>
              </a:spcAft>
              <a:defRPr>
                <a:solidFill>
                  <a:schemeClr val="tx1"/>
                </a:solidFill>
                <a:latin typeface="Sassoon Infant Rg" pitchFamily="50" charset="0"/>
              </a:defRPr>
            </a:lvl9pPr>
          </a:lstStyle>
          <a:p>
            <a:pPr fontAlgn="base">
              <a:spcBef>
                <a:spcPct val="0"/>
              </a:spcBef>
              <a:spcAft>
                <a:spcPct val="0"/>
              </a:spcAft>
            </a:pPr>
            <a:fld id="{417CF208-3771-4A95-852C-407203C8FB3F}" type="slidenum">
              <a:rPr lang="en-GB" altLang="en-US" smtClean="0">
                <a:latin typeface="Calibri" panose="020F0502020204030204" pitchFamily="34" charset="0"/>
              </a:rPr>
              <a:pPr fontAlgn="base">
                <a:spcBef>
                  <a:spcPct val="0"/>
                </a:spcBef>
                <a:spcAft>
                  <a:spcPct val="0"/>
                </a:spcAft>
              </a:pPr>
              <a:t>31</a:t>
            </a:fld>
            <a:endParaRPr lang="en-GB" altLang="en-US" smtClean="0">
              <a:latin typeface="Calibri" panose="020F0502020204030204" pitchFamily="34" charset="0"/>
            </a:endParaRPr>
          </a:p>
        </p:txBody>
      </p:sp>
    </p:spTree>
    <p:extLst>
      <p:ext uri="{BB962C8B-B14F-4D97-AF65-F5344CB8AC3E}">
        <p14:creationId xmlns:p14="http://schemas.microsoft.com/office/powerpoint/2010/main" val="38867373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smtClean="0"/>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Sassoon Infant Rg" pitchFamily="50" charset="0"/>
              </a:defRPr>
            </a:lvl1pPr>
            <a:lvl2pPr marL="742950" indent="-285750">
              <a:defRPr>
                <a:solidFill>
                  <a:schemeClr val="tx1"/>
                </a:solidFill>
                <a:latin typeface="Sassoon Infant Rg" pitchFamily="50" charset="0"/>
              </a:defRPr>
            </a:lvl2pPr>
            <a:lvl3pPr marL="1143000" indent="-228600">
              <a:defRPr>
                <a:solidFill>
                  <a:schemeClr val="tx1"/>
                </a:solidFill>
                <a:latin typeface="Sassoon Infant Rg" pitchFamily="50" charset="0"/>
              </a:defRPr>
            </a:lvl3pPr>
            <a:lvl4pPr marL="1600200" indent="-228600">
              <a:defRPr>
                <a:solidFill>
                  <a:schemeClr val="tx1"/>
                </a:solidFill>
                <a:latin typeface="Sassoon Infant Rg" pitchFamily="50" charset="0"/>
              </a:defRPr>
            </a:lvl4pPr>
            <a:lvl5pPr marL="2057400" indent="-228600">
              <a:defRPr>
                <a:solidFill>
                  <a:schemeClr val="tx1"/>
                </a:solidFill>
                <a:latin typeface="Sassoon Infant Rg" pitchFamily="50" charset="0"/>
              </a:defRPr>
            </a:lvl5pPr>
            <a:lvl6pPr marL="2514600" indent="-228600" eaLnBrk="0" fontAlgn="base" hangingPunct="0">
              <a:spcBef>
                <a:spcPct val="0"/>
              </a:spcBef>
              <a:spcAft>
                <a:spcPct val="0"/>
              </a:spcAft>
              <a:defRPr>
                <a:solidFill>
                  <a:schemeClr val="tx1"/>
                </a:solidFill>
                <a:latin typeface="Sassoon Infant Rg" pitchFamily="50" charset="0"/>
              </a:defRPr>
            </a:lvl6pPr>
            <a:lvl7pPr marL="2971800" indent="-228600" eaLnBrk="0" fontAlgn="base" hangingPunct="0">
              <a:spcBef>
                <a:spcPct val="0"/>
              </a:spcBef>
              <a:spcAft>
                <a:spcPct val="0"/>
              </a:spcAft>
              <a:defRPr>
                <a:solidFill>
                  <a:schemeClr val="tx1"/>
                </a:solidFill>
                <a:latin typeface="Sassoon Infant Rg" pitchFamily="50" charset="0"/>
              </a:defRPr>
            </a:lvl7pPr>
            <a:lvl8pPr marL="3429000" indent="-228600" eaLnBrk="0" fontAlgn="base" hangingPunct="0">
              <a:spcBef>
                <a:spcPct val="0"/>
              </a:spcBef>
              <a:spcAft>
                <a:spcPct val="0"/>
              </a:spcAft>
              <a:defRPr>
                <a:solidFill>
                  <a:schemeClr val="tx1"/>
                </a:solidFill>
                <a:latin typeface="Sassoon Infant Rg" pitchFamily="50" charset="0"/>
              </a:defRPr>
            </a:lvl8pPr>
            <a:lvl9pPr marL="3886200" indent="-228600" eaLnBrk="0" fontAlgn="base" hangingPunct="0">
              <a:spcBef>
                <a:spcPct val="0"/>
              </a:spcBef>
              <a:spcAft>
                <a:spcPct val="0"/>
              </a:spcAft>
              <a:defRPr>
                <a:solidFill>
                  <a:schemeClr val="tx1"/>
                </a:solidFill>
                <a:latin typeface="Sassoon Infant Rg" pitchFamily="50" charset="0"/>
              </a:defRPr>
            </a:lvl9pPr>
          </a:lstStyle>
          <a:p>
            <a:pPr fontAlgn="base">
              <a:spcBef>
                <a:spcPct val="0"/>
              </a:spcBef>
              <a:spcAft>
                <a:spcPct val="0"/>
              </a:spcAft>
            </a:pPr>
            <a:fld id="{0F9CA31B-DD17-485A-9EC1-785D6661D525}" type="slidenum">
              <a:rPr lang="en-GB" altLang="en-US" smtClean="0">
                <a:latin typeface="Calibri" panose="020F0502020204030204" pitchFamily="34" charset="0"/>
              </a:rPr>
              <a:pPr fontAlgn="base">
                <a:spcBef>
                  <a:spcPct val="0"/>
                </a:spcBef>
                <a:spcAft>
                  <a:spcPct val="0"/>
                </a:spcAft>
              </a:pPr>
              <a:t>32</a:t>
            </a:fld>
            <a:endParaRPr lang="en-GB" altLang="en-US" smtClean="0">
              <a:latin typeface="Calibri" panose="020F0502020204030204" pitchFamily="34" charset="0"/>
            </a:endParaRPr>
          </a:p>
        </p:txBody>
      </p:sp>
    </p:spTree>
    <p:extLst>
      <p:ext uri="{BB962C8B-B14F-4D97-AF65-F5344CB8AC3E}">
        <p14:creationId xmlns:p14="http://schemas.microsoft.com/office/powerpoint/2010/main" val="35942938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smtClean="0"/>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Sassoon Infant Rg" pitchFamily="50" charset="0"/>
              </a:defRPr>
            </a:lvl1pPr>
            <a:lvl2pPr marL="742950" indent="-285750">
              <a:defRPr>
                <a:solidFill>
                  <a:schemeClr val="tx1"/>
                </a:solidFill>
                <a:latin typeface="Sassoon Infant Rg" pitchFamily="50" charset="0"/>
              </a:defRPr>
            </a:lvl2pPr>
            <a:lvl3pPr marL="1143000" indent="-228600">
              <a:defRPr>
                <a:solidFill>
                  <a:schemeClr val="tx1"/>
                </a:solidFill>
                <a:latin typeface="Sassoon Infant Rg" pitchFamily="50" charset="0"/>
              </a:defRPr>
            </a:lvl3pPr>
            <a:lvl4pPr marL="1600200" indent="-228600">
              <a:defRPr>
                <a:solidFill>
                  <a:schemeClr val="tx1"/>
                </a:solidFill>
                <a:latin typeface="Sassoon Infant Rg" pitchFamily="50" charset="0"/>
              </a:defRPr>
            </a:lvl4pPr>
            <a:lvl5pPr marL="2057400" indent="-228600">
              <a:defRPr>
                <a:solidFill>
                  <a:schemeClr val="tx1"/>
                </a:solidFill>
                <a:latin typeface="Sassoon Infant Rg" pitchFamily="50" charset="0"/>
              </a:defRPr>
            </a:lvl5pPr>
            <a:lvl6pPr marL="2514600" indent="-228600" eaLnBrk="0" fontAlgn="base" hangingPunct="0">
              <a:spcBef>
                <a:spcPct val="0"/>
              </a:spcBef>
              <a:spcAft>
                <a:spcPct val="0"/>
              </a:spcAft>
              <a:defRPr>
                <a:solidFill>
                  <a:schemeClr val="tx1"/>
                </a:solidFill>
                <a:latin typeface="Sassoon Infant Rg" pitchFamily="50" charset="0"/>
              </a:defRPr>
            </a:lvl6pPr>
            <a:lvl7pPr marL="2971800" indent="-228600" eaLnBrk="0" fontAlgn="base" hangingPunct="0">
              <a:spcBef>
                <a:spcPct val="0"/>
              </a:spcBef>
              <a:spcAft>
                <a:spcPct val="0"/>
              </a:spcAft>
              <a:defRPr>
                <a:solidFill>
                  <a:schemeClr val="tx1"/>
                </a:solidFill>
                <a:latin typeface="Sassoon Infant Rg" pitchFamily="50" charset="0"/>
              </a:defRPr>
            </a:lvl7pPr>
            <a:lvl8pPr marL="3429000" indent="-228600" eaLnBrk="0" fontAlgn="base" hangingPunct="0">
              <a:spcBef>
                <a:spcPct val="0"/>
              </a:spcBef>
              <a:spcAft>
                <a:spcPct val="0"/>
              </a:spcAft>
              <a:defRPr>
                <a:solidFill>
                  <a:schemeClr val="tx1"/>
                </a:solidFill>
                <a:latin typeface="Sassoon Infant Rg" pitchFamily="50" charset="0"/>
              </a:defRPr>
            </a:lvl8pPr>
            <a:lvl9pPr marL="3886200" indent="-228600" eaLnBrk="0" fontAlgn="base" hangingPunct="0">
              <a:spcBef>
                <a:spcPct val="0"/>
              </a:spcBef>
              <a:spcAft>
                <a:spcPct val="0"/>
              </a:spcAft>
              <a:defRPr>
                <a:solidFill>
                  <a:schemeClr val="tx1"/>
                </a:solidFill>
                <a:latin typeface="Sassoon Infant Rg" pitchFamily="50" charset="0"/>
              </a:defRPr>
            </a:lvl9pPr>
          </a:lstStyle>
          <a:p>
            <a:pPr fontAlgn="base">
              <a:spcBef>
                <a:spcPct val="0"/>
              </a:spcBef>
              <a:spcAft>
                <a:spcPct val="0"/>
              </a:spcAft>
            </a:pPr>
            <a:fld id="{1BB96E31-C347-470D-B4D3-31EC46E228CA}" type="slidenum">
              <a:rPr lang="en-GB" altLang="en-US" smtClean="0">
                <a:latin typeface="Calibri" panose="020F0502020204030204" pitchFamily="34" charset="0"/>
              </a:rPr>
              <a:pPr fontAlgn="base">
                <a:spcBef>
                  <a:spcPct val="0"/>
                </a:spcBef>
                <a:spcAft>
                  <a:spcPct val="0"/>
                </a:spcAft>
              </a:pPr>
              <a:t>33</a:t>
            </a:fld>
            <a:endParaRPr lang="en-GB" altLang="en-US" smtClean="0">
              <a:latin typeface="Calibri" panose="020F0502020204030204" pitchFamily="34" charset="0"/>
            </a:endParaRPr>
          </a:p>
        </p:txBody>
      </p:sp>
    </p:spTree>
    <p:extLst>
      <p:ext uri="{BB962C8B-B14F-4D97-AF65-F5344CB8AC3E}">
        <p14:creationId xmlns:p14="http://schemas.microsoft.com/office/powerpoint/2010/main" val="12019074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smtClean="0"/>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Sassoon Infant Rg" pitchFamily="50" charset="0"/>
              </a:defRPr>
            </a:lvl1pPr>
            <a:lvl2pPr marL="742950" indent="-285750">
              <a:defRPr>
                <a:solidFill>
                  <a:schemeClr val="tx1"/>
                </a:solidFill>
                <a:latin typeface="Sassoon Infant Rg" pitchFamily="50" charset="0"/>
              </a:defRPr>
            </a:lvl2pPr>
            <a:lvl3pPr marL="1143000" indent="-228600">
              <a:defRPr>
                <a:solidFill>
                  <a:schemeClr val="tx1"/>
                </a:solidFill>
                <a:latin typeface="Sassoon Infant Rg" pitchFamily="50" charset="0"/>
              </a:defRPr>
            </a:lvl3pPr>
            <a:lvl4pPr marL="1600200" indent="-228600">
              <a:defRPr>
                <a:solidFill>
                  <a:schemeClr val="tx1"/>
                </a:solidFill>
                <a:latin typeface="Sassoon Infant Rg" pitchFamily="50" charset="0"/>
              </a:defRPr>
            </a:lvl4pPr>
            <a:lvl5pPr marL="2057400" indent="-228600">
              <a:defRPr>
                <a:solidFill>
                  <a:schemeClr val="tx1"/>
                </a:solidFill>
                <a:latin typeface="Sassoon Infant Rg" pitchFamily="50" charset="0"/>
              </a:defRPr>
            </a:lvl5pPr>
            <a:lvl6pPr marL="2514600" indent="-228600" eaLnBrk="0" fontAlgn="base" hangingPunct="0">
              <a:spcBef>
                <a:spcPct val="0"/>
              </a:spcBef>
              <a:spcAft>
                <a:spcPct val="0"/>
              </a:spcAft>
              <a:defRPr>
                <a:solidFill>
                  <a:schemeClr val="tx1"/>
                </a:solidFill>
                <a:latin typeface="Sassoon Infant Rg" pitchFamily="50" charset="0"/>
              </a:defRPr>
            </a:lvl6pPr>
            <a:lvl7pPr marL="2971800" indent="-228600" eaLnBrk="0" fontAlgn="base" hangingPunct="0">
              <a:spcBef>
                <a:spcPct val="0"/>
              </a:spcBef>
              <a:spcAft>
                <a:spcPct val="0"/>
              </a:spcAft>
              <a:defRPr>
                <a:solidFill>
                  <a:schemeClr val="tx1"/>
                </a:solidFill>
                <a:latin typeface="Sassoon Infant Rg" pitchFamily="50" charset="0"/>
              </a:defRPr>
            </a:lvl7pPr>
            <a:lvl8pPr marL="3429000" indent="-228600" eaLnBrk="0" fontAlgn="base" hangingPunct="0">
              <a:spcBef>
                <a:spcPct val="0"/>
              </a:spcBef>
              <a:spcAft>
                <a:spcPct val="0"/>
              </a:spcAft>
              <a:defRPr>
                <a:solidFill>
                  <a:schemeClr val="tx1"/>
                </a:solidFill>
                <a:latin typeface="Sassoon Infant Rg" pitchFamily="50" charset="0"/>
              </a:defRPr>
            </a:lvl8pPr>
            <a:lvl9pPr marL="3886200" indent="-228600" eaLnBrk="0" fontAlgn="base" hangingPunct="0">
              <a:spcBef>
                <a:spcPct val="0"/>
              </a:spcBef>
              <a:spcAft>
                <a:spcPct val="0"/>
              </a:spcAft>
              <a:defRPr>
                <a:solidFill>
                  <a:schemeClr val="tx1"/>
                </a:solidFill>
                <a:latin typeface="Sassoon Infant Rg" pitchFamily="50" charset="0"/>
              </a:defRPr>
            </a:lvl9pPr>
          </a:lstStyle>
          <a:p>
            <a:pPr fontAlgn="base">
              <a:spcBef>
                <a:spcPct val="0"/>
              </a:spcBef>
              <a:spcAft>
                <a:spcPct val="0"/>
              </a:spcAft>
            </a:pPr>
            <a:fld id="{6721B4C6-B868-4FCD-A8E0-C97A3B3BC4C8}" type="slidenum">
              <a:rPr lang="en-GB" altLang="en-US" smtClean="0">
                <a:latin typeface="Calibri" panose="020F0502020204030204" pitchFamily="34" charset="0"/>
              </a:rPr>
              <a:pPr fontAlgn="base">
                <a:spcBef>
                  <a:spcPct val="0"/>
                </a:spcBef>
                <a:spcAft>
                  <a:spcPct val="0"/>
                </a:spcAft>
              </a:pPr>
              <a:t>34</a:t>
            </a:fld>
            <a:endParaRPr lang="en-GB" altLang="en-US" smtClean="0">
              <a:latin typeface="Calibri" panose="020F0502020204030204" pitchFamily="34" charset="0"/>
            </a:endParaRPr>
          </a:p>
        </p:txBody>
      </p:sp>
    </p:spTree>
    <p:extLst>
      <p:ext uri="{BB962C8B-B14F-4D97-AF65-F5344CB8AC3E}">
        <p14:creationId xmlns:p14="http://schemas.microsoft.com/office/powerpoint/2010/main" val="25137042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665D076-F1AC-4F7C-804D-1176E3D9D42C}" type="datetimeFigureOut">
              <a:rPr lang="en-US" smtClean="0"/>
              <a:t>4/16/2021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A2AF6-2DA6-42C5-8FE6-639F2C6B36BD}" type="slidenum">
              <a:rPr lang="en-US" smtClean="0"/>
              <a:t>‹#›</a:t>
            </a:fld>
            <a:endParaRPr lang="en-US"/>
          </a:p>
        </p:txBody>
      </p:sp>
    </p:spTree>
    <p:extLst>
      <p:ext uri="{BB962C8B-B14F-4D97-AF65-F5344CB8AC3E}">
        <p14:creationId xmlns:p14="http://schemas.microsoft.com/office/powerpoint/2010/main" val="10935384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65D076-F1AC-4F7C-804D-1176E3D9D42C}" type="datetimeFigureOut">
              <a:rPr lang="en-US" smtClean="0"/>
              <a:t>4/16/2021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A2AF6-2DA6-42C5-8FE6-639F2C6B36BD}" type="slidenum">
              <a:rPr lang="en-US" smtClean="0"/>
              <a:t>‹#›</a:t>
            </a:fld>
            <a:endParaRPr lang="en-US"/>
          </a:p>
        </p:txBody>
      </p:sp>
    </p:spTree>
    <p:extLst>
      <p:ext uri="{BB962C8B-B14F-4D97-AF65-F5344CB8AC3E}">
        <p14:creationId xmlns:p14="http://schemas.microsoft.com/office/powerpoint/2010/main" val="40854419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65D076-F1AC-4F7C-804D-1176E3D9D42C}" type="datetimeFigureOut">
              <a:rPr lang="en-US" smtClean="0"/>
              <a:t>4/16/2021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A2AF6-2DA6-42C5-8FE6-639F2C6B36BD}" type="slidenum">
              <a:rPr lang="en-US" smtClean="0"/>
              <a:t>‹#›</a:t>
            </a:fld>
            <a:endParaRPr lang="en-US"/>
          </a:p>
        </p:txBody>
      </p:sp>
    </p:spTree>
    <p:extLst>
      <p:ext uri="{BB962C8B-B14F-4D97-AF65-F5344CB8AC3E}">
        <p14:creationId xmlns:p14="http://schemas.microsoft.com/office/powerpoint/2010/main" val="25509030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Aims Slide">
    <p:spTree>
      <p:nvGrpSpPr>
        <p:cNvPr id="1" name=""/>
        <p:cNvGrpSpPr/>
        <p:nvPr/>
      </p:nvGrpSpPr>
      <p:grpSpPr>
        <a:xfrm>
          <a:off x="0" y="0"/>
          <a:ext cx="0" cy="0"/>
          <a:chOff x="0" y="0"/>
          <a:chExt cx="0" cy="0"/>
        </a:xfrm>
      </p:grpSpPr>
      <p:pic>
        <p:nvPicPr>
          <p:cNvPr id="4" name="Picture 1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71251" y="6700839"/>
            <a:ext cx="778933" cy="8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34999" y="549276"/>
            <a:ext cx="10909300" cy="1325563"/>
          </a:xfrm>
          <a:noFill/>
          <a:ln>
            <a:noFill/>
          </a:ln>
        </p:spPr>
        <p:txBody>
          <a:bodyPr>
            <a:normAutofit/>
          </a:bodyPr>
          <a:lstStyle>
            <a:lvl1pPr>
              <a:defRPr sz="4000" b="1">
                <a:latin typeface="Sassoon Infant Md" panose="02000603050000020003" pitchFamily="50" charset="0"/>
              </a:defRPr>
            </a:lvl1pPr>
          </a:lstStyle>
          <a:p>
            <a:r>
              <a:rPr lang="en-US" dirty="0"/>
              <a:t>Click to edit Master title style</a:t>
            </a:r>
          </a:p>
        </p:txBody>
      </p:sp>
      <p:sp>
        <p:nvSpPr>
          <p:cNvPr id="3" name="Content Placeholder 2"/>
          <p:cNvSpPr>
            <a:spLocks noGrp="1"/>
          </p:cNvSpPr>
          <p:nvPr>
            <p:ph idx="1"/>
          </p:nvPr>
        </p:nvSpPr>
        <p:spPr>
          <a:xfrm>
            <a:off x="641350" y="2014537"/>
            <a:ext cx="10909300" cy="4351338"/>
          </a:xfrm>
          <a:noFill/>
          <a:ln>
            <a:noFill/>
          </a:ln>
        </p:spPr>
        <p:txBody>
          <a:bodyPr/>
          <a:lstStyle>
            <a:lvl1pPr>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21327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65D076-F1AC-4F7C-804D-1176E3D9D42C}" type="datetimeFigureOut">
              <a:rPr lang="en-US" smtClean="0"/>
              <a:t>4/16/2021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A2AF6-2DA6-42C5-8FE6-639F2C6B36BD}" type="slidenum">
              <a:rPr lang="en-US" smtClean="0"/>
              <a:t>‹#›</a:t>
            </a:fld>
            <a:endParaRPr lang="en-US"/>
          </a:p>
        </p:txBody>
      </p:sp>
    </p:spTree>
    <p:extLst>
      <p:ext uri="{BB962C8B-B14F-4D97-AF65-F5344CB8AC3E}">
        <p14:creationId xmlns:p14="http://schemas.microsoft.com/office/powerpoint/2010/main" val="15371832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665D076-F1AC-4F7C-804D-1176E3D9D42C}" type="datetimeFigureOut">
              <a:rPr lang="en-US" smtClean="0"/>
              <a:t>4/16/2021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A2AF6-2DA6-42C5-8FE6-639F2C6B36BD}" type="slidenum">
              <a:rPr lang="en-US" smtClean="0"/>
              <a:t>‹#›</a:t>
            </a:fld>
            <a:endParaRPr lang="en-US"/>
          </a:p>
        </p:txBody>
      </p:sp>
    </p:spTree>
    <p:extLst>
      <p:ext uri="{BB962C8B-B14F-4D97-AF65-F5344CB8AC3E}">
        <p14:creationId xmlns:p14="http://schemas.microsoft.com/office/powerpoint/2010/main" val="512426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665D076-F1AC-4F7C-804D-1176E3D9D42C}" type="datetimeFigureOut">
              <a:rPr lang="en-US" smtClean="0"/>
              <a:t>4/16/2021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A2AF6-2DA6-42C5-8FE6-639F2C6B36BD}" type="slidenum">
              <a:rPr lang="en-US" smtClean="0"/>
              <a:t>‹#›</a:t>
            </a:fld>
            <a:endParaRPr lang="en-US"/>
          </a:p>
        </p:txBody>
      </p:sp>
    </p:spTree>
    <p:extLst>
      <p:ext uri="{BB962C8B-B14F-4D97-AF65-F5344CB8AC3E}">
        <p14:creationId xmlns:p14="http://schemas.microsoft.com/office/powerpoint/2010/main" val="29504213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665D076-F1AC-4F7C-804D-1176E3D9D42C}" type="datetimeFigureOut">
              <a:rPr lang="en-US" smtClean="0"/>
              <a:t>4/16/2021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0A2AF6-2DA6-42C5-8FE6-639F2C6B36BD}" type="slidenum">
              <a:rPr lang="en-US" smtClean="0"/>
              <a:t>‹#›</a:t>
            </a:fld>
            <a:endParaRPr lang="en-US"/>
          </a:p>
        </p:txBody>
      </p:sp>
    </p:spTree>
    <p:extLst>
      <p:ext uri="{BB962C8B-B14F-4D97-AF65-F5344CB8AC3E}">
        <p14:creationId xmlns:p14="http://schemas.microsoft.com/office/powerpoint/2010/main" val="35837762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665D076-F1AC-4F7C-804D-1176E3D9D42C}" type="datetimeFigureOut">
              <a:rPr lang="en-US" smtClean="0"/>
              <a:t>4/16/2021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0A2AF6-2DA6-42C5-8FE6-639F2C6B36BD}" type="slidenum">
              <a:rPr lang="en-US" smtClean="0"/>
              <a:t>‹#›</a:t>
            </a:fld>
            <a:endParaRPr lang="en-US"/>
          </a:p>
        </p:txBody>
      </p:sp>
    </p:spTree>
    <p:extLst>
      <p:ext uri="{BB962C8B-B14F-4D97-AF65-F5344CB8AC3E}">
        <p14:creationId xmlns:p14="http://schemas.microsoft.com/office/powerpoint/2010/main" val="3571934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65D076-F1AC-4F7C-804D-1176E3D9D42C}" type="datetimeFigureOut">
              <a:rPr lang="en-US" smtClean="0"/>
              <a:t>4/16/2021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0A2AF6-2DA6-42C5-8FE6-639F2C6B36BD}" type="slidenum">
              <a:rPr lang="en-US" smtClean="0"/>
              <a:t>‹#›</a:t>
            </a:fld>
            <a:endParaRPr lang="en-US"/>
          </a:p>
        </p:txBody>
      </p:sp>
    </p:spTree>
    <p:extLst>
      <p:ext uri="{BB962C8B-B14F-4D97-AF65-F5344CB8AC3E}">
        <p14:creationId xmlns:p14="http://schemas.microsoft.com/office/powerpoint/2010/main" val="385395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665D076-F1AC-4F7C-804D-1176E3D9D42C}" type="datetimeFigureOut">
              <a:rPr lang="en-US" smtClean="0"/>
              <a:t>4/16/2021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A2AF6-2DA6-42C5-8FE6-639F2C6B36BD}" type="slidenum">
              <a:rPr lang="en-US" smtClean="0"/>
              <a:t>‹#›</a:t>
            </a:fld>
            <a:endParaRPr lang="en-US"/>
          </a:p>
        </p:txBody>
      </p:sp>
    </p:spTree>
    <p:extLst>
      <p:ext uri="{BB962C8B-B14F-4D97-AF65-F5344CB8AC3E}">
        <p14:creationId xmlns:p14="http://schemas.microsoft.com/office/powerpoint/2010/main" val="1452573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665D076-F1AC-4F7C-804D-1176E3D9D42C}" type="datetimeFigureOut">
              <a:rPr lang="en-US" smtClean="0"/>
              <a:t>4/16/2021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A2AF6-2DA6-42C5-8FE6-639F2C6B36BD}" type="slidenum">
              <a:rPr lang="en-US" smtClean="0"/>
              <a:t>‹#›</a:t>
            </a:fld>
            <a:endParaRPr lang="en-US"/>
          </a:p>
        </p:txBody>
      </p:sp>
    </p:spTree>
    <p:extLst>
      <p:ext uri="{BB962C8B-B14F-4D97-AF65-F5344CB8AC3E}">
        <p14:creationId xmlns:p14="http://schemas.microsoft.com/office/powerpoint/2010/main" val="30042536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3000" b="-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5D076-F1AC-4F7C-804D-1176E3D9D42C}" type="datetimeFigureOut">
              <a:rPr lang="en-US" smtClean="0"/>
              <a:t>4/16/2021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0A2AF6-2DA6-42C5-8FE6-639F2C6B36BD}" type="slidenum">
              <a:rPr lang="en-US" smtClean="0"/>
              <a:t>‹#›</a:t>
            </a:fld>
            <a:endParaRPr lang="en-US"/>
          </a:p>
        </p:txBody>
      </p:sp>
    </p:spTree>
    <p:extLst>
      <p:ext uri="{BB962C8B-B14F-4D97-AF65-F5344CB8AC3E}">
        <p14:creationId xmlns:p14="http://schemas.microsoft.com/office/powerpoint/2010/main" val="42497160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hyperlink" Target="https://www.bbc.co.uk/newsround" TargetMode="External"/><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classroom.thenational.academy/lessons/to-write-the-opening-of-a-diary-entry-cmt3er" TargetMode="Externa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classroom.thenational.academy/lessons/to-plan-the-main-body-of-my-diary-entry-74v3jd"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audio" Target="../media/media4.m4a"/><Relationship Id="rId13" Type="http://schemas.openxmlformats.org/officeDocument/2006/relationships/slideLayout" Target="../slideLayouts/slideLayout2.xml"/><Relationship Id="rId3" Type="http://schemas.microsoft.com/office/2007/relationships/media" Target="../media/media2.m4a"/><Relationship Id="rId7" Type="http://schemas.microsoft.com/office/2007/relationships/media" Target="../media/media4.m4a"/><Relationship Id="rId12" Type="http://schemas.openxmlformats.org/officeDocument/2006/relationships/audio" Target="../media/media6.m4a"/><Relationship Id="rId2" Type="http://schemas.openxmlformats.org/officeDocument/2006/relationships/audio" Target="../media/media1.m4a"/><Relationship Id="rId16" Type="http://schemas.openxmlformats.org/officeDocument/2006/relationships/image" Target="../media/image39.png"/><Relationship Id="rId1" Type="http://schemas.microsoft.com/office/2007/relationships/media" Target="../media/media1.m4a"/><Relationship Id="rId6" Type="http://schemas.openxmlformats.org/officeDocument/2006/relationships/audio" Target="../media/media3.m4a"/><Relationship Id="rId11" Type="http://schemas.microsoft.com/office/2007/relationships/media" Target="../media/media6.m4a"/><Relationship Id="rId5" Type="http://schemas.microsoft.com/office/2007/relationships/media" Target="../media/media3.m4a"/><Relationship Id="rId15" Type="http://schemas.openxmlformats.org/officeDocument/2006/relationships/image" Target="../media/image38.png"/><Relationship Id="rId10" Type="http://schemas.openxmlformats.org/officeDocument/2006/relationships/audio" Target="../media/media5.m4a"/><Relationship Id="rId4" Type="http://schemas.openxmlformats.org/officeDocument/2006/relationships/audio" Target="../media/media2.m4a"/><Relationship Id="rId9" Type="http://schemas.microsoft.com/office/2007/relationships/media" Target="../media/media5.m4a"/><Relationship Id="rId14" Type="http://schemas.openxmlformats.org/officeDocument/2006/relationships/hyperlink" Target="https://kids.wordsmyth.net/we/"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classroom.thenational.academy/lessons/to-read-a-new-text-and-consider-the-authors-use-of-language-c8rkjt" TargetMode="Externa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hyperlink" Target="https://www.myon.co.uk/login/index.html"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3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3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AutoShape 2" descr="60 Amazing Fireworks Animated 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307975" y="7937"/>
            <a:ext cx="11464925" cy="1325563"/>
          </a:xfrm>
        </p:spPr>
        <p:txBody>
          <a:bodyPr>
            <a:normAutofit fontScale="90000"/>
          </a:bodyPr>
          <a:lstStyle/>
          <a:p>
            <a:pPr algn="r"/>
            <a:r>
              <a:rPr lang="en-GB" sz="8000" dirty="0" smtClean="0">
                <a:solidFill>
                  <a:schemeClr val="tx1">
                    <a:lumMod val="50000"/>
                    <a:lumOff val="50000"/>
                  </a:schemeClr>
                </a:solidFill>
                <a:latin typeface="Comic Sans MS" panose="030F0702030302020204" pitchFamily="66" charset="0"/>
              </a:rPr>
              <a:t>Thursday 11th February</a:t>
            </a:r>
            <a:endParaRPr lang="en-US" sz="8000" dirty="0">
              <a:solidFill>
                <a:schemeClr val="tx1">
                  <a:lumMod val="50000"/>
                  <a:lumOff val="50000"/>
                </a:schemeClr>
              </a:solidFill>
              <a:latin typeface="Comic Sans MS" panose="030F0702030302020204" pitchFamily="66" charset="0"/>
            </a:endParaRPr>
          </a:p>
        </p:txBody>
      </p:sp>
      <p:sp>
        <p:nvSpPr>
          <p:cNvPr id="4" name="AutoShape 2" descr="Wake Up! GIF - WakeUp Bark Kid GIFs | Funny gif, Funny cute, Funny picture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2" descr="Snowdrops - Imgflip"/>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descr="Image result for thursday quotes"/>
          <p:cNvPicPr>
            <a:picLocks noChangeAspect="1" noChangeArrowheads="1"/>
          </p:cNvPicPr>
          <p:nvPr/>
        </p:nvPicPr>
        <p:blipFill rotWithShape="1">
          <a:blip r:embed="rId2">
            <a:extLst>
              <a:ext uri="{28A0092B-C50C-407E-A947-70E740481C1C}">
                <a14:useLocalDpi xmlns:a14="http://schemas.microsoft.com/office/drawing/2010/main" val="0"/>
              </a:ext>
            </a:extLst>
          </a:blip>
          <a:srcRect b="8122"/>
          <a:stretch/>
        </p:blipFill>
        <p:spPr bwMode="auto">
          <a:xfrm>
            <a:off x="4238308" y="1485900"/>
            <a:ext cx="3829050" cy="5250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61796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9999"/>
        </a:solidFill>
        <a:effectLst/>
      </p:bgPr>
    </p:bg>
    <p:spTree>
      <p:nvGrpSpPr>
        <p:cNvPr id="1" name=""/>
        <p:cNvGrpSpPr/>
        <p:nvPr/>
      </p:nvGrpSpPr>
      <p:grpSpPr>
        <a:xfrm>
          <a:off x="0" y="0"/>
          <a:ext cx="0" cy="0"/>
          <a:chOff x="0" y="0"/>
          <a:chExt cx="0" cy="0"/>
        </a:xfrm>
      </p:grpSpPr>
      <p:pic>
        <p:nvPicPr>
          <p:cNvPr id="9" name="Content Placeholder 3"/>
          <p:cNvPicPr>
            <a:picLocks noGrp="1" noChangeAspect="1"/>
          </p:cNvPicPr>
          <p:nvPr>
            <p:ph idx="1"/>
          </p:nvPr>
        </p:nvPicPr>
        <p:blipFill>
          <a:blip r:embed="rId2"/>
          <a:stretch>
            <a:fillRect/>
          </a:stretch>
        </p:blipFill>
        <p:spPr>
          <a:xfrm>
            <a:off x="1185863" y="248606"/>
            <a:ext cx="9058274" cy="6221418"/>
          </a:xfrm>
          <a:prstGeom prst="rect">
            <a:avLst/>
          </a:prstGeom>
        </p:spPr>
      </p:pic>
    </p:spTree>
    <p:extLst>
      <p:ext uri="{BB962C8B-B14F-4D97-AF65-F5344CB8AC3E}">
        <p14:creationId xmlns:p14="http://schemas.microsoft.com/office/powerpoint/2010/main" val="8857767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9999"/>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2" name="Picture 1"/>
          <p:cNvPicPr>
            <a:picLocks noChangeAspect="1"/>
          </p:cNvPicPr>
          <p:nvPr/>
        </p:nvPicPr>
        <p:blipFill>
          <a:blip r:embed="rId2"/>
          <a:stretch>
            <a:fillRect/>
          </a:stretch>
        </p:blipFill>
        <p:spPr>
          <a:xfrm>
            <a:off x="174081" y="0"/>
            <a:ext cx="12007029" cy="5872163"/>
          </a:xfrm>
          <a:prstGeom prst="rect">
            <a:avLst/>
          </a:prstGeom>
        </p:spPr>
      </p:pic>
      <p:pic>
        <p:nvPicPr>
          <p:cNvPr id="4" name="Picture 3"/>
          <p:cNvPicPr>
            <a:picLocks noChangeAspect="1"/>
          </p:cNvPicPr>
          <p:nvPr/>
        </p:nvPicPr>
        <p:blipFill>
          <a:blip r:embed="rId3"/>
          <a:stretch>
            <a:fillRect/>
          </a:stretch>
        </p:blipFill>
        <p:spPr>
          <a:xfrm>
            <a:off x="9286875" y="3940619"/>
            <a:ext cx="2776537" cy="2817368"/>
          </a:xfrm>
          <a:prstGeom prst="rect">
            <a:avLst/>
          </a:prstGeom>
        </p:spPr>
      </p:pic>
    </p:spTree>
    <p:extLst>
      <p:ext uri="{BB962C8B-B14F-4D97-AF65-F5344CB8AC3E}">
        <p14:creationId xmlns:p14="http://schemas.microsoft.com/office/powerpoint/2010/main" val="204653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9999"/>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2" name="Picture 1"/>
          <p:cNvPicPr>
            <a:picLocks noChangeAspect="1"/>
          </p:cNvPicPr>
          <p:nvPr/>
        </p:nvPicPr>
        <p:blipFill>
          <a:blip r:embed="rId2"/>
          <a:stretch>
            <a:fillRect/>
          </a:stretch>
        </p:blipFill>
        <p:spPr>
          <a:xfrm>
            <a:off x="133513" y="214313"/>
            <a:ext cx="11936031" cy="4672012"/>
          </a:xfrm>
          <a:prstGeom prst="rect">
            <a:avLst/>
          </a:prstGeom>
        </p:spPr>
      </p:pic>
      <p:pic>
        <p:nvPicPr>
          <p:cNvPr id="4" name="Picture 3"/>
          <p:cNvPicPr>
            <a:picLocks noChangeAspect="1"/>
          </p:cNvPicPr>
          <p:nvPr/>
        </p:nvPicPr>
        <p:blipFill>
          <a:blip r:embed="rId3"/>
          <a:stretch>
            <a:fillRect/>
          </a:stretch>
        </p:blipFill>
        <p:spPr>
          <a:xfrm>
            <a:off x="133513" y="2800042"/>
            <a:ext cx="3909850" cy="2086284"/>
          </a:xfrm>
          <a:prstGeom prst="rect">
            <a:avLst/>
          </a:prstGeom>
        </p:spPr>
      </p:pic>
    </p:spTree>
    <p:extLst>
      <p:ext uri="{BB962C8B-B14F-4D97-AF65-F5344CB8AC3E}">
        <p14:creationId xmlns:p14="http://schemas.microsoft.com/office/powerpoint/2010/main" val="2318119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9999"/>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11464848" cy="1343025"/>
          </a:xfrm>
          <a:prstGeom prst="rect">
            <a:avLst/>
          </a:prstGeom>
        </p:spPr>
      </p:pic>
      <p:pic>
        <p:nvPicPr>
          <p:cNvPr id="4" name="Picture 3"/>
          <p:cNvPicPr>
            <a:picLocks noChangeAspect="1"/>
          </p:cNvPicPr>
          <p:nvPr/>
        </p:nvPicPr>
        <p:blipFill>
          <a:blip r:embed="rId3"/>
          <a:stretch>
            <a:fillRect/>
          </a:stretch>
        </p:blipFill>
        <p:spPr>
          <a:xfrm>
            <a:off x="182454" y="1457324"/>
            <a:ext cx="9547334" cy="3768382"/>
          </a:xfrm>
          <a:prstGeom prst="rect">
            <a:avLst/>
          </a:prstGeom>
        </p:spPr>
      </p:pic>
      <p:pic>
        <p:nvPicPr>
          <p:cNvPr id="5" name="Picture 4"/>
          <p:cNvPicPr>
            <a:picLocks noChangeAspect="1"/>
          </p:cNvPicPr>
          <p:nvPr/>
        </p:nvPicPr>
        <p:blipFill>
          <a:blip r:embed="rId4"/>
          <a:stretch>
            <a:fillRect/>
          </a:stretch>
        </p:blipFill>
        <p:spPr>
          <a:xfrm>
            <a:off x="182453" y="5672139"/>
            <a:ext cx="9367615" cy="928686"/>
          </a:xfrm>
          <a:prstGeom prst="rect">
            <a:avLst/>
          </a:prstGeom>
        </p:spPr>
      </p:pic>
    </p:spTree>
    <p:extLst>
      <p:ext uri="{BB962C8B-B14F-4D97-AF65-F5344CB8AC3E}">
        <p14:creationId xmlns:p14="http://schemas.microsoft.com/office/powerpoint/2010/main" val="3685684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9999"/>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2" name="Picture 1"/>
          <p:cNvPicPr>
            <a:picLocks noChangeAspect="1"/>
          </p:cNvPicPr>
          <p:nvPr/>
        </p:nvPicPr>
        <p:blipFill>
          <a:blip r:embed="rId2"/>
          <a:stretch>
            <a:fillRect/>
          </a:stretch>
        </p:blipFill>
        <p:spPr>
          <a:xfrm>
            <a:off x="197410" y="150813"/>
            <a:ext cx="8946589" cy="5612252"/>
          </a:xfrm>
          <a:prstGeom prst="rect">
            <a:avLst/>
          </a:prstGeom>
        </p:spPr>
      </p:pic>
      <p:pic>
        <p:nvPicPr>
          <p:cNvPr id="4" name="Picture 3"/>
          <p:cNvPicPr>
            <a:picLocks noChangeAspect="1"/>
          </p:cNvPicPr>
          <p:nvPr/>
        </p:nvPicPr>
        <p:blipFill>
          <a:blip r:embed="rId3"/>
          <a:stretch>
            <a:fillRect/>
          </a:stretch>
        </p:blipFill>
        <p:spPr>
          <a:xfrm>
            <a:off x="7717865" y="1440370"/>
            <a:ext cx="4276725" cy="3033138"/>
          </a:xfrm>
          <a:prstGeom prst="rect">
            <a:avLst/>
          </a:prstGeom>
        </p:spPr>
      </p:pic>
    </p:spTree>
    <p:extLst>
      <p:ext uri="{BB962C8B-B14F-4D97-AF65-F5344CB8AC3E}">
        <p14:creationId xmlns:p14="http://schemas.microsoft.com/office/powerpoint/2010/main" val="2161288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9999"/>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6748743" cy="3457575"/>
          </a:xfrm>
          <a:prstGeom prst="rect">
            <a:avLst/>
          </a:prstGeom>
        </p:spPr>
      </p:pic>
      <p:pic>
        <p:nvPicPr>
          <p:cNvPr id="6" name="Picture 5"/>
          <p:cNvPicPr>
            <a:picLocks noChangeAspect="1"/>
          </p:cNvPicPr>
          <p:nvPr/>
        </p:nvPicPr>
        <p:blipFill>
          <a:blip r:embed="rId3"/>
          <a:stretch>
            <a:fillRect/>
          </a:stretch>
        </p:blipFill>
        <p:spPr>
          <a:xfrm>
            <a:off x="0" y="1285875"/>
            <a:ext cx="6553200" cy="704850"/>
          </a:xfrm>
          <a:prstGeom prst="rect">
            <a:avLst/>
          </a:prstGeom>
        </p:spPr>
      </p:pic>
      <p:pic>
        <p:nvPicPr>
          <p:cNvPr id="7" name="Picture 6"/>
          <p:cNvPicPr>
            <a:picLocks noChangeAspect="1"/>
          </p:cNvPicPr>
          <p:nvPr/>
        </p:nvPicPr>
        <p:blipFill>
          <a:blip r:embed="rId4"/>
          <a:stretch>
            <a:fillRect/>
          </a:stretch>
        </p:blipFill>
        <p:spPr>
          <a:xfrm>
            <a:off x="6748743" y="0"/>
            <a:ext cx="5286375" cy="3581400"/>
          </a:xfrm>
          <a:prstGeom prst="rect">
            <a:avLst/>
          </a:prstGeom>
        </p:spPr>
      </p:pic>
      <p:pic>
        <p:nvPicPr>
          <p:cNvPr id="8" name="Picture 7"/>
          <p:cNvPicPr>
            <a:picLocks noChangeAspect="1"/>
          </p:cNvPicPr>
          <p:nvPr/>
        </p:nvPicPr>
        <p:blipFill>
          <a:blip r:embed="rId5"/>
          <a:stretch>
            <a:fillRect/>
          </a:stretch>
        </p:blipFill>
        <p:spPr>
          <a:xfrm>
            <a:off x="10701337" y="3152775"/>
            <a:ext cx="1019175" cy="428625"/>
          </a:xfrm>
          <a:prstGeom prst="rect">
            <a:avLst/>
          </a:prstGeom>
        </p:spPr>
      </p:pic>
      <p:pic>
        <p:nvPicPr>
          <p:cNvPr id="9" name="Picture 8"/>
          <p:cNvPicPr>
            <a:picLocks noChangeAspect="1"/>
          </p:cNvPicPr>
          <p:nvPr/>
        </p:nvPicPr>
        <p:blipFill>
          <a:blip r:embed="rId6"/>
          <a:stretch>
            <a:fillRect/>
          </a:stretch>
        </p:blipFill>
        <p:spPr>
          <a:xfrm>
            <a:off x="135936" y="3581400"/>
            <a:ext cx="6612807" cy="3148013"/>
          </a:xfrm>
          <a:prstGeom prst="rect">
            <a:avLst/>
          </a:prstGeom>
        </p:spPr>
      </p:pic>
      <p:pic>
        <p:nvPicPr>
          <p:cNvPr id="10" name="Picture 9"/>
          <p:cNvPicPr>
            <a:picLocks noChangeAspect="1"/>
          </p:cNvPicPr>
          <p:nvPr/>
        </p:nvPicPr>
        <p:blipFill>
          <a:blip r:embed="rId7"/>
          <a:stretch>
            <a:fillRect/>
          </a:stretch>
        </p:blipFill>
        <p:spPr>
          <a:xfrm>
            <a:off x="200306" y="4722621"/>
            <a:ext cx="6548438" cy="944753"/>
          </a:xfrm>
          <a:prstGeom prst="rect">
            <a:avLst/>
          </a:prstGeom>
        </p:spPr>
      </p:pic>
      <p:pic>
        <p:nvPicPr>
          <p:cNvPr id="11" name="Picture 10"/>
          <p:cNvPicPr>
            <a:picLocks noChangeAspect="1"/>
          </p:cNvPicPr>
          <p:nvPr/>
        </p:nvPicPr>
        <p:blipFill>
          <a:blip r:embed="rId8"/>
          <a:stretch>
            <a:fillRect/>
          </a:stretch>
        </p:blipFill>
        <p:spPr>
          <a:xfrm>
            <a:off x="6953250" y="3910904"/>
            <a:ext cx="5238750" cy="2818509"/>
          </a:xfrm>
          <a:prstGeom prst="rect">
            <a:avLst/>
          </a:prstGeom>
        </p:spPr>
      </p:pic>
      <p:pic>
        <p:nvPicPr>
          <p:cNvPr id="12" name="Picture 11"/>
          <p:cNvPicPr>
            <a:picLocks noChangeAspect="1"/>
          </p:cNvPicPr>
          <p:nvPr/>
        </p:nvPicPr>
        <p:blipFill>
          <a:blip r:embed="rId9"/>
          <a:stretch>
            <a:fillRect/>
          </a:stretch>
        </p:blipFill>
        <p:spPr>
          <a:xfrm>
            <a:off x="6953249" y="3910904"/>
            <a:ext cx="5081869" cy="2743918"/>
          </a:xfrm>
          <a:prstGeom prst="rect">
            <a:avLst/>
          </a:prstGeom>
        </p:spPr>
      </p:pic>
    </p:spTree>
    <p:extLst>
      <p:ext uri="{BB962C8B-B14F-4D97-AF65-F5344CB8AC3E}">
        <p14:creationId xmlns:p14="http://schemas.microsoft.com/office/powerpoint/2010/main" val="351803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latin typeface="Comic Sans MS" panose="030F0702030302020204" pitchFamily="66" charset="0"/>
              </a:rPr>
              <a:t>Have a quick 5 minute break:</a:t>
            </a:r>
            <a:endParaRPr lang="en-GB" dirty="0">
              <a:latin typeface="Comic Sans MS" panose="030F0702030302020204" pitchFamily="66" charset="0"/>
            </a:endParaRPr>
          </a:p>
        </p:txBody>
      </p:sp>
      <p:pic>
        <p:nvPicPr>
          <p:cNvPr id="2050" name="Picture 2" descr="BBC axes evening edition of Newsround after 48 years | Media | The Guardi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0625" y="2268537"/>
            <a:ext cx="5486400" cy="4114800"/>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p:cNvSpPr>
            <a:spLocks noGrp="1"/>
          </p:cNvSpPr>
          <p:nvPr>
            <p:ph idx="1"/>
          </p:nvPr>
        </p:nvSpPr>
        <p:spPr>
          <a:xfrm>
            <a:off x="1022350" y="2668587"/>
            <a:ext cx="4333875" cy="4351338"/>
          </a:xfrm>
        </p:spPr>
        <p:txBody>
          <a:bodyPr vert="horz" lIns="91440" tIns="45720" rIns="91440" bIns="45720" rtlCol="0" anchor="t">
            <a:normAutofit/>
          </a:bodyPr>
          <a:lstStyle/>
          <a:p>
            <a:pPr marL="0" indent="0">
              <a:buNone/>
            </a:pPr>
            <a:r>
              <a:rPr lang="en-GB" dirty="0">
                <a:hlinkClick r:id="rId3"/>
              </a:rPr>
              <a:t>https://m.bbc.co.uk/new/newsround</a:t>
            </a:r>
            <a:endParaRPr lang="en-GB" dirty="0"/>
          </a:p>
          <a:p>
            <a:pPr marL="0" indent="0">
              <a:buNone/>
            </a:pPr>
            <a:endParaRPr lang="en-GB" dirty="0"/>
          </a:p>
        </p:txBody>
      </p:sp>
    </p:spTree>
    <p:extLst>
      <p:ext uri="{BB962C8B-B14F-4D97-AF65-F5344CB8AC3E}">
        <p14:creationId xmlns:p14="http://schemas.microsoft.com/office/powerpoint/2010/main" val="16716377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3160DB3-307C-4A4A-9801-1C134B1982DC}"/>
              </a:ext>
            </a:extLst>
          </p:cNvPr>
          <p:cNvSpPr>
            <a:spLocks noGrp="1"/>
          </p:cNvSpPr>
          <p:nvPr>
            <p:ph type="title"/>
          </p:nvPr>
        </p:nvSpPr>
        <p:spPr>
          <a:xfrm>
            <a:off x="90216" y="293086"/>
            <a:ext cx="12101783" cy="1325563"/>
          </a:xfrm>
        </p:spPr>
        <p:txBody>
          <a:bodyPr>
            <a:normAutofit/>
          </a:bodyPr>
          <a:lstStyle/>
          <a:p>
            <a:r>
              <a:rPr lang="en-GB" dirty="0" smtClean="0">
                <a:latin typeface="Comic Sans MS" panose="030F0702030302020204" pitchFamily="66" charset="0"/>
              </a:rPr>
              <a:t>Writing:</a:t>
            </a:r>
            <a:br>
              <a:rPr lang="en-GB" dirty="0" smtClean="0">
                <a:latin typeface="Comic Sans MS" panose="030F0702030302020204" pitchFamily="66" charset="0"/>
              </a:rPr>
            </a:br>
            <a:r>
              <a:rPr lang="en-GB" u="sng" dirty="0" smtClean="0">
                <a:latin typeface="Comic Sans MS" panose="030F0702030302020204" pitchFamily="66" charset="0"/>
              </a:rPr>
              <a:t>L.O.: To write the opening of a diary entry</a:t>
            </a:r>
            <a:endParaRPr lang="en-GB" u="sng" dirty="0">
              <a:latin typeface="Comic Sans MS" panose="030F0702030302020204" pitchFamily="66" charset="0"/>
            </a:endParaRPr>
          </a:p>
        </p:txBody>
      </p:sp>
      <p:sp>
        <p:nvSpPr>
          <p:cNvPr id="3" name="Rectangle 2"/>
          <p:cNvSpPr/>
          <p:nvPr/>
        </p:nvSpPr>
        <p:spPr>
          <a:xfrm>
            <a:off x="0" y="5934670"/>
            <a:ext cx="4650596" cy="923330"/>
          </a:xfrm>
          <a:prstGeom prst="rect">
            <a:avLst/>
          </a:prstGeom>
          <a:solidFill>
            <a:schemeClr val="bg1"/>
          </a:solidFill>
        </p:spPr>
        <p:txBody>
          <a:bodyPr wrap="square">
            <a:spAutoFit/>
          </a:bodyPr>
          <a:lstStyle/>
          <a:p>
            <a:r>
              <a:rPr lang="en-US" dirty="0">
                <a:solidFill>
                  <a:srgbClr val="434343"/>
                </a:solidFill>
                <a:latin typeface="Open Sans"/>
                <a:hlinkClick r:id="rId2"/>
              </a:rPr>
              <a:t>https://</a:t>
            </a:r>
            <a:r>
              <a:rPr lang="en-US" dirty="0" smtClean="0">
                <a:solidFill>
                  <a:srgbClr val="434343"/>
                </a:solidFill>
                <a:latin typeface="Open Sans"/>
                <a:hlinkClick r:id="rId2"/>
              </a:rPr>
              <a:t>classroom.thenational.academy/lessons/to-write-the-opening-of-a-diary-entry-cmt3er</a:t>
            </a:r>
            <a:endParaRPr lang="en-US" dirty="0" smtClean="0">
              <a:solidFill>
                <a:srgbClr val="434343"/>
              </a:solidFill>
              <a:latin typeface="Open Sans"/>
            </a:endParaRPr>
          </a:p>
        </p:txBody>
      </p:sp>
      <p:sp>
        <p:nvSpPr>
          <p:cNvPr id="7" name="Cloud Callout 6"/>
          <p:cNvSpPr/>
          <p:nvPr/>
        </p:nvSpPr>
        <p:spPr>
          <a:xfrm>
            <a:off x="5942136" y="1680023"/>
            <a:ext cx="4289175" cy="2133600"/>
          </a:xfrm>
          <a:prstGeom prst="cloudCallout">
            <a:avLst>
              <a:gd name="adj1" fmla="val 65641"/>
              <a:gd name="adj2" fmla="val -5093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solidFill>
                  <a:schemeClr val="tx1"/>
                </a:solidFill>
                <a:latin typeface="Comic Sans MS" panose="030F0702030302020204" pitchFamily="66" charset="0"/>
              </a:rPr>
              <a:t>What do we use a colon for</a:t>
            </a:r>
            <a:r>
              <a:rPr lang="en-US" sz="2400" dirty="0" smtClean="0">
                <a:solidFill>
                  <a:schemeClr val="tx1"/>
                </a:solidFill>
                <a:latin typeface="Comic Sans MS" panose="030F0702030302020204" pitchFamily="66" charset="0"/>
              </a:rPr>
              <a:t>? Can you think of an example?</a:t>
            </a:r>
            <a:endParaRPr lang="en-GB" sz="2400" dirty="0" smtClean="0">
              <a:solidFill>
                <a:schemeClr val="tx1"/>
              </a:solidFill>
              <a:latin typeface="Comic Sans MS" panose="030F0702030302020204" pitchFamily="66" charset="0"/>
            </a:endParaRPr>
          </a:p>
        </p:txBody>
      </p:sp>
      <p:pic>
        <p:nvPicPr>
          <p:cNvPr id="6" name="Picture 5"/>
          <p:cNvPicPr>
            <a:picLocks noChangeAspect="1"/>
          </p:cNvPicPr>
          <p:nvPr/>
        </p:nvPicPr>
        <p:blipFill rotWithShape="1">
          <a:blip r:embed="rId3"/>
          <a:srcRect l="17930" t="17109" r="22657" b="28956"/>
          <a:stretch/>
        </p:blipFill>
        <p:spPr>
          <a:xfrm>
            <a:off x="6343650" y="3837738"/>
            <a:ext cx="5848349" cy="2984916"/>
          </a:xfrm>
          <a:prstGeom prst="rect">
            <a:avLst/>
          </a:prstGeom>
        </p:spPr>
      </p:pic>
      <p:sp>
        <p:nvSpPr>
          <p:cNvPr id="8" name="Cloud Callout 7"/>
          <p:cNvSpPr/>
          <p:nvPr/>
        </p:nvSpPr>
        <p:spPr>
          <a:xfrm>
            <a:off x="754007" y="1934322"/>
            <a:ext cx="4868541" cy="3005510"/>
          </a:xfrm>
          <a:prstGeom prst="cloudCallout">
            <a:avLst>
              <a:gd name="adj1" fmla="val -61944"/>
              <a:gd name="adj2" fmla="val -4829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solidFill>
                  <a:schemeClr val="tx1"/>
                </a:solidFill>
                <a:latin typeface="Comic Sans MS" panose="030F0702030302020204" pitchFamily="66" charset="0"/>
              </a:rPr>
              <a:t>What is the difference between formal and informal tone? Which should you use in a diary entry?</a:t>
            </a:r>
          </a:p>
        </p:txBody>
      </p:sp>
      <p:pic>
        <p:nvPicPr>
          <p:cNvPr id="9" name="Picture 8"/>
          <p:cNvPicPr>
            <a:picLocks noChangeAspect="1"/>
          </p:cNvPicPr>
          <p:nvPr/>
        </p:nvPicPr>
        <p:blipFill rotWithShape="1">
          <a:blip r:embed="rId4"/>
          <a:srcRect l="21604" t="27319" r="65194" b="23526"/>
          <a:stretch/>
        </p:blipFill>
        <p:spPr>
          <a:xfrm>
            <a:off x="4724923" y="3608326"/>
            <a:ext cx="1535472" cy="3214328"/>
          </a:xfrm>
          <a:prstGeom prst="rect">
            <a:avLst/>
          </a:prstGeom>
        </p:spPr>
      </p:pic>
    </p:spTree>
    <p:extLst>
      <p:ext uri="{BB962C8B-B14F-4D97-AF65-F5344CB8AC3E}">
        <p14:creationId xmlns:p14="http://schemas.microsoft.com/office/powerpoint/2010/main" val="4065852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2050" y="312660"/>
            <a:ext cx="10515600" cy="1325563"/>
          </a:xfrm>
        </p:spPr>
        <p:txBody>
          <a:bodyPr>
            <a:normAutofit fontScale="90000"/>
          </a:bodyPr>
          <a:lstStyle/>
          <a:p>
            <a:r>
              <a:rPr lang="en-GB" dirty="0">
                <a:latin typeface="Comic Sans MS" panose="030F0702030302020204" pitchFamily="66" charset="0"/>
              </a:rPr>
              <a:t>Writing</a:t>
            </a:r>
            <a:r>
              <a:rPr lang="en-GB" dirty="0" smtClean="0">
                <a:latin typeface="Comic Sans MS" panose="030F0702030302020204" pitchFamily="66" charset="0"/>
              </a:rPr>
              <a:t>:</a:t>
            </a:r>
            <a:br>
              <a:rPr lang="en-GB" dirty="0" smtClean="0">
                <a:latin typeface="Comic Sans MS" panose="030F0702030302020204" pitchFamily="66" charset="0"/>
              </a:rPr>
            </a:br>
            <a:r>
              <a:rPr lang="en-GB" u="sng" dirty="0" smtClean="0">
                <a:latin typeface="Comic Sans MS" panose="030F0702030302020204" pitchFamily="66" charset="0"/>
              </a:rPr>
              <a:t>LO: To plan the main body of our diary entry</a:t>
            </a:r>
            <a:endParaRPr lang="en-GB" u="sng" dirty="0"/>
          </a:p>
        </p:txBody>
      </p:sp>
      <p:sp>
        <p:nvSpPr>
          <p:cNvPr id="4" name="Rectangle 3"/>
          <p:cNvSpPr/>
          <p:nvPr/>
        </p:nvSpPr>
        <p:spPr>
          <a:xfrm>
            <a:off x="292050" y="5866953"/>
            <a:ext cx="7839075" cy="923330"/>
          </a:xfrm>
          <a:prstGeom prst="rect">
            <a:avLst/>
          </a:prstGeom>
        </p:spPr>
        <p:txBody>
          <a:bodyPr wrap="square">
            <a:spAutoFit/>
          </a:bodyPr>
          <a:lstStyle/>
          <a:p>
            <a:r>
              <a:rPr lang="en-GB" dirty="0">
                <a:hlinkClick r:id="rId2"/>
              </a:rPr>
              <a:t>https://</a:t>
            </a:r>
            <a:r>
              <a:rPr lang="en-GB" dirty="0" smtClean="0">
                <a:hlinkClick r:id="rId2"/>
              </a:rPr>
              <a:t>classroom.thenational.academy/lessons/to-plan-the-main-body-of-my-diary-entry-74v3jd</a:t>
            </a:r>
            <a:endParaRPr lang="en-GB" dirty="0" smtClean="0"/>
          </a:p>
          <a:p>
            <a:endParaRPr lang="en-GB" dirty="0"/>
          </a:p>
        </p:txBody>
      </p:sp>
      <p:sp>
        <p:nvSpPr>
          <p:cNvPr id="8" name="Cloud Callout 7"/>
          <p:cNvSpPr/>
          <p:nvPr/>
        </p:nvSpPr>
        <p:spPr>
          <a:xfrm>
            <a:off x="157163" y="2170663"/>
            <a:ext cx="2878866" cy="2626419"/>
          </a:xfrm>
          <a:prstGeom prst="cloudCallout">
            <a:avLst>
              <a:gd name="adj1" fmla="val -54289"/>
              <a:gd name="adj2" fmla="val -5337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solidFill>
                  <a:schemeClr val="tx1"/>
                </a:solidFill>
                <a:latin typeface="Comic Sans MS" panose="030F0702030302020204" pitchFamily="66" charset="0"/>
              </a:rPr>
              <a:t>Why is it good to write a plan</a:t>
            </a:r>
            <a:r>
              <a:rPr lang="en-US" sz="2400" dirty="0" smtClean="0">
                <a:solidFill>
                  <a:schemeClr val="tx1"/>
                </a:solidFill>
                <a:latin typeface="Comic Sans MS" panose="030F0702030302020204" pitchFamily="66" charset="0"/>
              </a:rPr>
              <a:t>?</a:t>
            </a:r>
            <a:endParaRPr lang="en-GB" sz="2400" dirty="0" smtClean="0">
              <a:solidFill>
                <a:schemeClr val="tx1"/>
              </a:solidFill>
              <a:latin typeface="Comic Sans MS" panose="030F0702030302020204" pitchFamily="66" charset="0"/>
            </a:endParaRPr>
          </a:p>
        </p:txBody>
      </p:sp>
      <p:pic>
        <p:nvPicPr>
          <p:cNvPr id="3" name="Picture 2"/>
          <p:cNvPicPr>
            <a:picLocks noChangeAspect="1"/>
          </p:cNvPicPr>
          <p:nvPr/>
        </p:nvPicPr>
        <p:blipFill rotWithShape="1">
          <a:blip r:embed="rId3"/>
          <a:srcRect l="14220" t="28741" r="21924" b="24245"/>
          <a:stretch/>
        </p:blipFill>
        <p:spPr>
          <a:xfrm>
            <a:off x="3036029" y="1372870"/>
            <a:ext cx="9155971" cy="4494083"/>
          </a:xfrm>
          <a:prstGeom prst="rect">
            <a:avLst/>
          </a:prstGeom>
        </p:spPr>
      </p:pic>
    </p:spTree>
    <p:extLst>
      <p:ext uri="{BB962C8B-B14F-4D97-AF65-F5344CB8AC3E}">
        <p14:creationId xmlns:p14="http://schemas.microsoft.com/office/powerpoint/2010/main" val="4292527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7204" y="598055"/>
            <a:ext cx="10515600" cy="1325563"/>
          </a:xfrm>
        </p:spPr>
        <p:txBody>
          <a:bodyPr>
            <a:normAutofit fontScale="90000"/>
          </a:bodyPr>
          <a:lstStyle/>
          <a:p>
            <a:r>
              <a:rPr lang="en-US" b="1" u="sng" dirty="0">
                <a:latin typeface="Comic Sans MS" panose="030F0702030302020204" pitchFamily="66" charset="0"/>
              </a:rPr>
              <a:t>Spelling Unit </a:t>
            </a:r>
            <a:r>
              <a:rPr lang="en-US" b="1" u="sng" dirty="0" smtClean="0">
                <a:latin typeface="Comic Sans MS" panose="030F0702030302020204" pitchFamily="66" charset="0"/>
              </a:rPr>
              <a:t>12 </a:t>
            </a:r>
            <a:r>
              <a:rPr lang="en-US" b="1" u="sng" dirty="0">
                <a:latin typeface="Comic Sans MS" panose="030F0702030302020204" pitchFamily="66" charset="0"/>
              </a:rPr>
              <a:t>plural </a:t>
            </a:r>
            <a:r>
              <a:rPr lang="en-US" b="1" u="sng" dirty="0" smtClean="0">
                <a:latin typeface="Comic Sans MS" panose="030F0702030302020204" pitchFamily="66" charset="0"/>
              </a:rPr>
              <a:t>nouns</a:t>
            </a:r>
            <a:br>
              <a:rPr lang="en-US" b="1" u="sng" dirty="0" smtClean="0">
                <a:latin typeface="Comic Sans MS" panose="030F0702030302020204" pitchFamily="66" charset="0"/>
              </a:rPr>
            </a:br>
            <a:r>
              <a:rPr lang="en-US" b="1" u="sng" dirty="0" smtClean="0">
                <a:latin typeface="Comic Sans MS" panose="030F0702030302020204" pitchFamily="66" charset="0"/>
              </a:rPr>
              <a:t>To investigate more plural suffixes using –</a:t>
            </a:r>
            <a:r>
              <a:rPr lang="en-US" b="1" u="sng" dirty="0" err="1" smtClean="0">
                <a:latin typeface="Comic Sans MS" panose="030F0702030302020204" pitchFamily="66" charset="0"/>
              </a:rPr>
              <a:t>es</a:t>
            </a:r>
            <a:r>
              <a:rPr lang="en-US" b="1" u="sng" dirty="0" smtClean="0">
                <a:latin typeface="Comic Sans MS" panose="030F0702030302020204" pitchFamily="66" charset="0"/>
              </a:rPr>
              <a:t> and -</a:t>
            </a:r>
            <a:r>
              <a:rPr lang="en-US" b="1" u="sng" dirty="0" err="1" smtClean="0">
                <a:latin typeface="Comic Sans MS" panose="030F0702030302020204" pitchFamily="66" charset="0"/>
              </a:rPr>
              <a:t>ves</a:t>
            </a:r>
            <a:r>
              <a:rPr lang="en-GB" dirty="0"/>
              <a:t/>
            </a:r>
            <a:br>
              <a:rPr lang="en-GB" dirty="0"/>
            </a:br>
            <a:endParaRPr lang="en-GB" u="sng" dirty="0"/>
          </a:p>
        </p:txBody>
      </p:sp>
      <p:sp>
        <p:nvSpPr>
          <p:cNvPr id="5" name="Rectangle 4"/>
          <p:cNvSpPr/>
          <p:nvPr/>
        </p:nvSpPr>
        <p:spPr>
          <a:xfrm>
            <a:off x="10266218" y="5582083"/>
            <a:ext cx="1925782" cy="646331"/>
          </a:xfrm>
          <a:prstGeom prst="rect">
            <a:avLst/>
          </a:prstGeom>
        </p:spPr>
        <p:txBody>
          <a:bodyPr wrap="square">
            <a:spAutoFit/>
          </a:bodyPr>
          <a:lstStyle/>
          <a:p>
            <a:r>
              <a:rPr lang="en-US" dirty="0">
                <a:hlinkClick r:id="rId14"/>
              </a:rPr>
              <a:t>https://kids.wordsmyth.net/we/</a:t>
            </a:r>
            <a:endParaRPr lang="en-US" dirty="0"/>
          </a:p>
        </p:txBody>
      </p:sp>
      <p:pic>
        <p:nvPicPr>
          <p:cNvPr id="3" name="Picture 2"/>
          <p:cNvPicPr>
            <a:picLocks noChangeAspect="1"/>
          </p:cNvPicPr>
          <p:nvPr/>
        </p:nvPicPr>
        <p:blipFill rotWithShape="1">
          <a:blip r:embed="rId15"/>
          <a:srcRect l="14711" t="25363" r="26711" b="38859"/>
          <a:stretch/>
        </p:blipFill>
        <p:spPr>
          <a:xfrm rot="10800000">
            <a:off x="1246813" y="2324979"/>
            <a:ext cx="8316382" cy="3480076"/>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2286000" y="4065017"/>
            <a:ext cx="609600" cy="609600"/>
          </a:xfrm>
          <a:prstGeom prst="rect">
            <a:avLst/>
          </a:prstGeom>
        </p:spPr>
      </p:pic>
      <p:pic>
        <p:nvPicPr>
          <p:cNvPr id="6"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2286000" y="4935036"/>
            <a:ext cx="609600" cy="609600"/>
          </a:xfrm>
          <a:prstGeom prst="rect">
            <a:avLst/>
          </a:prstGeom>
        </p:spPr>
      </p:pic>
      <p:pic>
        <p:nvPicPr>
          <p:cNvPr id="7"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5100204" y="4065017"/>
            <a:ext cx="609600" cy="609600"/>
          </a:xfrm>
          <a:prstGeom prst="rect">
            <a:avLst/>
          </a:prstGeom>
        </p:spPr>
      </p:pic>
      <p:pic>
        <p:nvPicPr>
          <p:cNvPr id="8" name="Recorded Sound">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5100204" y="5025091"/>
            <a:ext cx="609600" cy="609600"/>
          </a:xfrm>
          <a:prstGeom prst="rect">
            <a:avLst/>
          </a:prstGeom>
        </p:spPr>
      </p:pic>
      <p:pic>
        <p:nvPicPr>
          <p:cNvPr id="10" name="Recorded Sound">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6"/>
          <a:stretch>
            <a:fillRect/>
          </a:stretch>
        </p:blipFill>
        <p:spPr>
          <a:xfrm>
            <a:off x="7914408" y="4058090"/>
            <a:ext cx="609600" cy="609600"/>
          </a:xfrm>
          <a:prstGeom prst="rect">
            <a:avLst/>
          </a:prstGeom>
        </p:spPr>
      </p:pic>
      <p:pic>
        <p:nvPicPr>
          <p:cNvPr id="11" name="Recorded Sound">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16"/>
          <a:stretch>
            <a:fillRect/>
          </a:stretch>
        </p:blipFill>
        <p:spPr>
          <a:xfrm>
            <a:off x="7914408" y="4931573"/>
            <a:ext cx="609600" cy="609600"/>
          </a:xfrm>
          <a:prstGeom prst="rect">
            <a:avLst/>
          </a:prstGeom>
        </p:spPr>
      </p:pic>
      <p:sp>
        <p:nvSpPr>
          <p:cNvPr id="20" name="TextBox 19"/>
          <p:cNvSpPr txBox="1"/>
          <p:nvPr/>
        </p:nvSpPr>
        <p:spPr>
          <a:xfrm>
            <a:off x="1953491" y="4369817"/>
            <a:ext cx="2064327" cy="369332"/>
          </a:xfrm>
          <a:prstGeom prst="rect">
            <a:avLst/>
          </a:prstGeom>
          <a:noFill/>
        </p:spPr>
        <p:txBody>
          <a:bodyPr wrap="square" rtlCol="0">
            <a:spAutoFit/>
          </a:bodyPr>
          <a:lstStyle/>
          <a:p>
            <a:r>
              <a:rPr lang="en-GB" dirty="0" smtClean="0">
                <a:solidFill>
                  <a:srgbClr val="FF0000"/>
                </a:solidFill>
              </a:rPr>
              <a:t>determined</a:t>
            </a:r>
            <a:endParaRPr lang="en-GB" dirty="0">
              <a:solidFill>
                <a:srgbClr val="FF0000"/>
              </a:solidFill>
            </a:endParaRPr>
          </a:p>
        </p:txBody>
      </p:sp>
      <p:sp>
        <p:nvSpPr>
          <p:cNvPr id="21" name="TextBox 20"/>
          <p:cNvSpPr txBox="1"/>
          <p:nvPr/>
        </p:nvSpPr>
        <p:spPr>
          <a:xfrm>
            <a:off x="1844783" y="5087436"/>
            <a:ext cx="1870363" cy="369332"/>
          </a:xfrm>
          <a:prstGeom prst="rect">
            <a:avLst/>
          </a:prstGeom>
          <a:noFill/>
        </p:spPr>
        <p:txBody>
          <a:bodyPr wrap="square" rtlCol="0">
            <a:spAutoFit/>
          </a:bodyPr>
          <a:lstStyle/>
          <a:p>
            <a:r>
              <a:rPr lang="en-GB" dirty="0" smtClean="0">
                <a:solidFill>
                  <a:srgbClr val="FF0000"/>
                </a:solidFill>
              </a:rPr>
              <a:t>yacht</a:t>
            </a:r>
            <a:endParaRPr lang="en-GB" dirty="0">
              <a:solidFill>
                <a:srgbClr val="FF0000"/>
              </a:solidFill>
            </a:endParaRPr>
          </a:p>
        </p:txBody>
      </p:sp>
      <p:sp>
        <p:nvSpPr>
          <p:cNvPr id="22" name="TextBox 21"/>
          <p:cNvSpPr txBox="1"/>
          <p:nvPr/>
        </p:nvSpPr>
        <p:spPr>
          <a:xfrm>
            <a:off x="5405004" y="4369817"/>
            <a:ext cx="817418" cy="369332"/>
          </a:xfrm>
          <a:prstGeom prst="rect">
            <a:avLst/>
          </a:prstGeom>
          <a:noFill/>
        </p:spPr>
        <p:txBody>
          <a:bodyPr wrap="square" rtlCol="0">
            <a:spAutoFit/>
          </a:bodyPr>
          <a:lstStyle/>
          <a:p>
            <a:endParaRPr lang="en-GB" dirty="0"/>
          </a:p>
        </p:txBody>
      </p:sp>
      <p:sp>
        <p:nvSpPr>
          <p:cNvPr id="23" name="TextBox 22"/>
          <p:cNvSpPr txBox="1"/>
          <p:nvPr/>
        </p:nvSpPr>
        <p:spPr>
          <a:xfrm>
            <a:off x="4890655" y="4369817"/>
            <a:ext cx="1731818" cy="369332"/>
          </a:xfrm>
          <a:prstGeom prst="rect">
            <a:avLst/>
          </a:prstGeom>
          <a:noFill/>
        </p:spPr>
        <p:txBody>
          <a:bodyPr wrap="square" rtlCol="0">
            <a:spAutoFit/>
          </a:bodyPr>
          <a:lstStyle/>
          <a:p>
            <a:r>
              <a:rPr lang="en-GB" dirty="0" smtClean="0">
                <a:solidFill>
                  <a:srgbClr val="FF0000"/>
                </a:solidFill>
              </a:rPr>
              <a:t>vegetable</a:t>
            </a:r>
            <a:endParaRPr lang="en-GB" dirty="0">
              <a:solidFill>
                <a:srgbClr val="FF0000"/>
              </a:solidFill>
            </a:endParaRPr>
          </a:p>
        </p:txBody>
      </p:sp>
      <p:sp>
        <p:nvSpPr>
          <p:cNvPr id="24" name="TextBox 23"/>
          <p:cNvSpPr txBox="1"/>
          <p:nvPr/>
        </p:nvSpPr>
        <p:spPr>
          <a:xfrm>
            <a:off x="4338204" y="5212106"/>
            <a:ext cx="2133600" cy="369332"/>
          </a:xfrm>
          <a:prstGeom prst="rect">
            <a:avLst/>
          </a:prstGeom>
          <a:noFill/>
        </p:spPr>
        <p:txBody>
          <a:bodyPr wrap="square" rtlCol="0">
            <a:spAutoFit/>
          </a:bodyPr>
          <a:lstStyle/>
          <a:p>
            <a:r>
              <a:rPr lang="en-GB" dirty="0" smtClean="0">
                <a:solidFill>
                  <a:srgbClr val="FF0000"/>
                </a:solidFill>
              </a:rPr>
              <a:t>apparent</a:t>
            </a:r>
            <a:endParaRPr lang="en-GB" dirty="0">
              <a:solidFill>
                <a:srgbClr val="FF0000"/>
              </a:solidFill>
            </a:endParaRPr>
          </a:p>
        </p:txBody>
      </p:sp>
      <p:sp>
        <p:nvSpPr>
          <p:cNvPr id="25" name="TextBox 24"/>
          <p:cNvSpPr txBox="1"/>
          <p:nvPr/>
        </p:nvSpPr>
        <p:spPr>
          <a:xfrm>
            <a:off x="7384473" y="4369817"/>
            <a:ext cx="1631516" cy="369332"/>
          </a:xfrm>
          <a:prstGeom prst="rect">
            <a:avLst/>
          </a:prstGeom>
          <a:noFill/>
        </p:spPr>
        <p:txBody>
          <a:bodyPr wrap="square" rtlCol="0">
            <a:spAutoFit/>
          </a:bodyPr>
          <a:lstStyle/>
          <a:p>
            <a:r>
              <a:rPr lang="en-GB" dirty="0" smtClean="0">
                <a:solidFill>
                  <a:srgbClr val="FF0000"/>
                </a:solidFill>
              </a:rPr>
              <a:t>exaggerate</a:t>
            </a:r>
            <a:endParaRPr lang="en-GB" dirty="0">
              <a:solidFill>
                <a:srgbClr val="FF0000"/>
              </a:solidFill>
            </a:endParaRPr>
          </a:p>
        </p:txBody>
      </p:sp>
      <p:sp>
        <p:nvSpPr>
          <p:cNvPr id="26" name="TextBox 25"/>
          <p:cNvSpPr txBox="1"/>
          <p:nvPr/>
        </p:nvSpPr>
        <p:spPr>
          <a:xfrm>
            <a:off x="7268043" y="5172735"/>
            <a:ext cx="1498913" cy="376259"/>
          </a:xfrm>
          <a:prstGeom prst="rect">
            <a:avLst/>
          </a:prstGeom>
          <a:noFill/>
        </p:spPr>
        <p:txBody>
          <a:bodyPr wrap="square" rtlCol="0">
            <a:spAutoFit/>
          </a:bodyPr>
          <a:lstStyle/>
          <a:p>
            <a:r>
              <a:rPr lang="en-GB" dirty="0" smtClean="0">
                <a:solidFill>
                  <a:srgbClr val="FF0000"/>
                </a:solidFill>
              </a:rPr>
              <a:t>bargain</a:t>
            </a:r>
            <a:endParaRPr lang="en-GB" dirty="0">
              <a:solidFill>
                <a:srgbClr val="FF0000"/>
              </a:solidFill>
            </a:endParaRPr>
          </a:p>
        </p:txBody>
      </p:sp>
    </p:spTree>
    <p:extLst>
      <p:ext uri="{BB962C8B-B14F-4D97-AF65-F5344CB8AC3E}">
        <p14:creationId xmlns:p14="http://schemas.microsoft.com/office/powerpoint/2010/main" val="209091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additive="base">
                                        <p:cTn id="37" dur="500" fill="hold"/>
                                        <p:tgtEl>
                                          <p:spTgt spid="26"/>
                                        </p:tgtEl>
                                        <p:attrNameLst>
                                          <p:attrName>ppt_x</p:attrName>
                                        </p:attrNameLst>
                                      </p:cBhvr>
                                      <p:tavLst>
                                        <p:tav tm="0">
                                          <p:val>
                                            <p:strVal val="#ppt_x"/>
                                          </p:val>
                                        </p:tav>
                                        <p:tav tm="100000">
                                          <p:val>
                                            <p:strVal val="#ppt_x"/>
                                          </p:val>
                                        </p:tav>
                                      </p:tavLst>
                                    </p:anim>
                                    <p:anim calcmode="lin" valueType="num">
                                      <p:cBhvr additive="base">
                                        <p:cTn id="3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4"/>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9188" fill="hold"/>
                                        <p:tgtEl>
                                          <p:spTgt spid="4"/>
                                        </p:tgtEl>
                                      </p:cBhvr>
                                    </p:cmd>
                                  </p:childTnLst>
                                </p:cTn>
                              </p:par>
                            </p:childTnLst>
                          </p:cTn>
                        </p:par>
                      </p:childTnLst>
                    </p:cTn>
                  </p:par>
                </p:childTnLst>
              </p:cTn>
              <p:nextCondLst>
                <p:cond evt="onClick" delay="0">
                  <p:tgtEl>
                    <p:spTgt spid="4"/>
                  </p:tgtEl>
                </p:cond>
              </p:nextCondLst>
            </p:seq>
            <p:audio>
              <p:cMediaNode vol="80000">
                <p:cTn id="44" fill="hold" display="0">
                  <p:stCondLst>
                    <p:cond delay="indefinite"/>
                  </p:stCondLst>
                  <p:endCondLst>
                    <p:cond evt="onStopAudio" delay="0">
                      <p:tgtEl>
                        <p:sldTgt/>
                      </p:tgtEl>
                    </p:cond>
                  </p:endCondLst>
                </p:cTn>
                <p:tgtEl>
                  <p:spTgt spid="4"/>
                </p:tgtEl>
              </p:cMediaNode>
            </p:audio>
            <p:seq concurrent="1" nextAc="seek">
              <p:cTn id="45" restart="whenNotActive" fill="hold" evtFilter="cancelBubble" nodeType="interactiveSeq">
                <p:stCondLst>
                  <p:cond evt="onClick" delay="0">
                    <p:tgtEl>
                      <p:spTgt spid="6"/>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clickEffect">
                                  <p:stCondLst>
                                    <p:cond delay="0"/>
                                  </p:stCondLst>
                                  <p:childTnLst>
                                    <p:cmd type="call" cmd="playFrom(0.0)">
                                      <p:cBhvr>
                                        <p:cTn id="49" dur="9802" fill="hold"/>
                                        <p:tgtEl>
                                          <p:spTgt spid="6"/>
                                        </p:tgtEl>
                                      </p:cBhvr>
                                    </p:cmd>
                                  </p:childTnLst>
                                </p:cTn>
                              </p:par>
                            </p:childTnLst>
                          </p:cTn>
                        </p:par>
                      </p:childTnLst>
                    </p:cTn>
                  </p:par>
                </p:childTnLst>
              </p:cTn>
              <p:nextCondLst>
                <p:cond evt="onClick" delay="0">
                  <p:tgtEl>
                    <p:spTgt spid="6"/>
                  </p:tgtEl>
                </p:cond>
              </p:nextCondLst>
            </p:seq>
            <p:audio>
              <p:cMediaNode vol="80000">
                <p:cTn id="50" fill="hold" display="0">
                  <p:stCondLst>
                    <p:cond delay="indefinite"/>
                  </p:stCondLst>
                  <p:endCondLst>
                    <p:cond evt="onStopAudio" delay="0">
                      <p:tgtEl>
                        <p:sldTgt/>
                      </p:tgtEl>
                    </p:cond>
                  </p:endCondLst>
                </p:cTn>
                <p:tgtEl>
                  <p:spTgt spid="6"/>
                </p:tgtEl>
              </p:cMediaNode>
            </p:audio>
            <p:seq concurrent="1" nextAc="seek">
              <p:cTn id="51" restart="whenNotActive" fill="hold" evtFilter="cancelBubble" nodeType="interactiveSeq">
                <p:stCondLst>
                  <p:cond evt="onClick" delay="0">
                    <p:tgtEl>
                      <p:spTgt spid="7"/>
                    </p:tgtEl>
                  </p:cond>
                </p:stCondLst>
                <p:endSync evt="end" delay="0">
                  <p:rtn val="all"/>
                </p:endSync>
                <p:childTnLst>
                  <p:par>
                    <p:cTn id="52" fill="hold">
                      <p:stCondLst>
                        <p:cond delay="0"/>
                      </p:stCondLst>
                      <p:childTnLst>
                        <p:par>
                          <p:cTn id="53" fill="hold">
                            <p:stCondLst>
                              <p:cond delay="0"/>
                            </p:stCondLst>
                            <p:childTnLst>
                              <p:par>
                                <p:cTn id="54" presetID="1" presetClass="mediacall" presetSubtype="0" fill="hold" nodeType="clickEffect">
                                  <p:stCondLst>
                                    <p:cond delay="0"/>
                                  </p:stCondLst>
                                  <p:childTnLst>
                                    <p:cmd type="call" cmd="playFrom(0.0)">
                                      <p:cBhvr>
                                        <p:cTn id="55" dur="6704" fill="hold"/>
                                        <p:tgtEl>
                                          <p:spTgt spid="7"/>
                                        </p:tgtEl>
                                      </p:cBhvr>
                                    </p:cmd>
                                  </p:childTnLst>
                                </p:cTn>
                              </p:par>
                            </p:childTnLst>
                          </p:cTn>
                        </p:par>
                      </p:childTnLst>
                    </p:cTn>
                  </p:par>
                </p:childTnLst>
              </p:cTn>
              <p:nextCondLst>
                <p:cond evt="onClick" delay="0">
                  <p:tgtEl>
                    <p:spTgt spid="7"/>
                  </p:tgtEl>
                </p:cond>
              </p:nextCondLst>
            </p:seq>
            <p:audio>
              <p:cMediaNode vol="80000">
                <p:cTn id="56" fill="hold" display="0">
                  <p:stCondLst>
                    <p:cond delay="indefinite"/>
                  </p:stCondLst>
                  <p:endCondLst>
                    <p:cond evt="onStopAudio" delay="0">
                      <p:tgtEl>
                        <p:sldTgt/>
                      </p:tgtEl>
                    </p:cond>
                  </p:endCondLst>
                </p:cTn>
                <p:tgtEl>
                  <p:spTgt spid="7"/>
                </p:tgtEl>
              </p:cMediaNode>
            </p:audio>
            <p:seq concurrent="1" nextAc="seek">
              <p:cTn id="57" restart="whenNotActive" fill="hold" evtFilter="cancelBubble" nodeType="interactiveSeq">
                <p:stCondLst>
                  <p:cond evt="onClick" delay="0">
                    <p:tgtEl>
                      <p:spTgt spid="8"/>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clickEffect">
                                  <p:stCondLst>
                                    <p:cond delay="0"/>
                                  </p:stCondLst>
                                  <p:childTnLst>
                                    <p:cmd type="call" cmd="playFrom(0.0)">
                                      <p:cBhvr>
                                        <p:cTn id="61" dur="7991" fill="hold"/>
                                        <p:tgtEl>
                                          <p:spTgt spid="8"/>
                                        </p:tgtEl>
                                      </p:cBhvr>
                                    </p:cmd>
                                  </p:childTnLst>
                                </p:cTn>
                              </p:par>
                            </p:childTnLst>
                          </p:cTn>
                        </p:par>
                      </p:childTnLst>
                    </p:cTn>
                  </p:par>
                </p:childTnLst>
              </p:cTn>
              <p:nextCondLst>
                <p:cond evt="onClick" delay="0">
                  <p:tgtEl>
                    <p:spTgt spid="8"/>
                  </p:tgtEl>
                </p:cond>
              </p:nextCondLst>
            </p:seq>
            <p:audio>
              <p:cMediaNode vol="80000">
                <p:cTn id="62" fill="hold" display="0">
                  <p:stCondLst>
                    <p:cond delay="indefinite"/>
                  </p:stCondLst>
                  <p:endCondLst>
                    <p:cond evt="onStopAudio" delay="0">
                      <p:tgtEl>
                        <p:sldTgt/>
                      </p:tgtEl>
                    </p:cond>
                  </p:endCondLst>
                </p:cTn>
                <p:tgtEl>
                  <p:spTgt spid="8"/>
                </p:tgtEl>
              </p:cMediaNode>
            </p:audio>
            <p:seq concurrent="1" nextAc="seek">
              <p:cTn id="63" restart="whenNotActive" fill="hold" evtFilter="cancelBubble" nodeType="interactiveSeq">
                <p:stCondLst>
                  <p:cond evt="onClick" delay="0">
                    <p:tgtEl>
                      <p:spTgt spid="10"/>
                    </p:tgtEl>
                  </p:cond>
                </p:stCondLst>
                <p:endSync evt="end" delay="0">
                  <p:rtn val="all"/>
                </p:endSync>
                <p:childTnLst>
                  <p:par>
                    <p:cTn id="64" fill="hold">
                      <p:stCondLst>
                        <p:cond delay="0"/>
                      </p:stCondLst>
                      <p:childTnLst>
                        <p:par>
                          <p:cTn id="65" fill="hold">
                            <p:stCondLst>
                              <p:cond delay="0"/>
                            </p:stCondLst>
                            <p:childTnLst>
                              <p:par>
                                <p:cTn id="66" presetID="1" presetClass="mediacall" presetSubtype="0" fill="hold" nodeType="clickEffect">
                                  <p:stCondLst>
                                    <p:cond delay="0"/>
                                  </p:stCondLst>
                                  <p:childTnLst>
                                    <p:cmd type="call" cmd="playFrom(0.0)">
                                      <p:cBhvr>
                                        <p:cTn id="67" dur="7805" fill="hold"/>
                                        <p:tgtEl>
                                          <p:spTgt spid="10"/>
                                        </p:tgtEl>
                                      </p:cBhvr>
                                    </p:cmd>
                                  </p:childTnLst>
                                </p:cTn>
                              </p:par>
                            </p:childTnLst>
                          </p:cTn>
                        </p:par>
                      </p:childTnLst>
                    </p:cTn>
                  </p:par>
                </p:childTnLst>
              </p:cTn>
              <p:nextCondLst>
                <p:cond evt="onClick" delay="0">
                  <p:tgtEl>
                    <p:spTgt spid="10"/>
                  </p:tgtEl>
                </p:cond>
              </p:nextCondLst>
            </p:seq>
            <p:audio>
              <p:cMediaNode vol="80000">
                <p:cTn id="68" fill="hold" display="0">
                  <p:stCondLst>
                    <p:cond delay="indefinite"/>
                  </p:stCondLst>
                  <p:endCondLst>
                    <p:cond evt="onStopAudio" delay="0">
                      <p:tgtEl>
                        <p:sldTgt/>
                      </p:tgtEl>
                    </p:cond>
                  </p:endCondLst>
                </p:cTn>
                <p:tgtEl>
                  <p:spTgt spid="10"/>
                </p:tgtEl>
              </p:cMediaNode>
            </p:audio>
            <p:seq concurrent="1" nextAc="seek">
              <p:cTn id="69" restart="whenNotActive" fill="hold" evtFilter="cancelBubble" nodeType="interactiveSeq">
                <p:stCondLst>
                  <p:cond evt="onClick" delay="0">
                    <p:tgtEl>
                      <p:spTgt spid="11"/>
                    </p:tgtEl>
                  </p:cond>
                </p:stCondLst>
                <p:endSync evt="end" delay="0">
                  <p:rtn val="all"/>
                </p:endSync>
                <p:childTnLst>
                  <p:par>
                    <p:cTn id="70" fill="hold">
                      <p:stCondLst>
                        <p:cond delay="0"/>
                      </p:stCondLst>
                      <p:childTnLst>
                        <p:par>
                          <p:cTn id="71" fill="hold">
                            <p:stCondLst>
                              <p:cond delay="0"/>
                            </p:stCondLst>
                            <p:childTnLst>
                              <p:par>
                                <p:cTn id="72" presetID="1" presetClass="mediacall" presetSubtype="0" fill="hold" nodeType="clickEffect">
                                  <p:stCondLst>
                                    <p:cond delay="0"/>
                                  </p:stCondLst>
                                  <p:childTnLst>
                                    <p:cmd type="call" cmd="playFrom(0.0)">
                                      <p:cBhvr>
                                        <p:cTn id="73" dur="7354" fill="hold"/>
                                        <p:tgtEl>
                                          <p:spTgt spid="11"/>
                                        </p:tgtEl>
                                      </p:cBhvr>
                                    </p:cmd>
                                  </p:childTnLst>
                                </p:cTn>
                              </p:par>
                            </p:childTnLst>
                          </p:cTn>
                        </p:par>
                      </p:childTnLst>
                    </p:cTn>
                  </p:par>
                </p:childTnLst>
              </p:cTn>
              <p:nextCondLst>
                <p:cond evt="onClick" delay="0">
                  <p:tgtEl>
                    <p:spTgt spid="11"/>
                  </p:tgtEl>
                </p:cond>
              </p:nextCondLst>
            </p:seq>
            <p:audio>
              <p:cMediaNode vol="80000">
                <p:cTn id="74" fill="hold" display="0">
                  <p:stCondLst>
                    <p:cond delay="indefinite"/>
                  </p:stCondLst>
                  <p:endCondLst>
                    <p:cond evt="onStopAudio" delay="0">
                      <p:tgtEl>
                        <p:sldTgt/>
                      </p:tgtEl>
                    </p:cond>
                  </p:endCondLst>
                </p:cTn>
                <p:tgtEl>
                  <p:spTgt spid="11"/>
                </p:tgtEl>
              </p:cMediaNode>
            </p:audio>
          </p:childTnLst>
        </p:cTn>
      </p:par>
    </p:tnLst>
    <p:bldLst>
      <p:bldP spid="20" grpId="0"/>
      <p:bldP spid="21" grpId="0"/>
      <p:bldP spid="23" grpId="0"/>
      <p:bldP spid="24" grpId="0"/>
      <p:bldP spid="25" grpId="0"/>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Box 2"/>
          <p:cNvSpPr txBox="1"/>
          <p:nvPr/>
        </p:nvSpPr>
        <p:spPr>
          <a:xfrm>
            <a:off x="1000125" y="914400"/>
            <a:ext cx="5486400" cy="5693866"/>
          </a:xfrm>
          <a:prstGeom prst="rect">
            <a:avLst/>
          </a:prstGeom>
          <a:noFill/>
        </p:spPr>
        <p:txBody>
          <a:bodyPr wrap="square" rtlCol="0">
            <a:spAutoFit/>
          </a:bodyPr>
          <a:lstStyle/>
          <a:p>
            <a:r>
              <a:rPr lang="en-GB" sz="2800" dirty="0" smtClean="0">
                <a:latin typeface="Comic Sans MS" panose="030F0702030302020204" pitchFamily="66" charset="0"/>
              </a:rPr>
              <a:t>I am full of holes; I hold water, what am I?</a:t>
            </a:r>
          </a:p>
          <a:p>
            <a:endParaRPr lang="en-GB" sz="2800" dirty="0">
              <a:latin typeface="Comic Sans MS" panose="030F0702030302020204" pitchFamily="66" charset="0"/>
            </a:endParaRPr>
          </a:p>
          <a:p>
            <a:r>
              <a:rPr lang="en-GB" sz="2800" dirty="0" smtClean="0">
                <a:latin typeface="Comic Sans MS" panose="030F0702030302020204" pitchFamily="66" charset="0"/>
              </a:rPr>
              <a:t>What gets wet when drying?</a:t>
            </a:r>
          </a:p>
          <a:p>
            <a:endParaRPr lang="en-GB" sz="2800" dirty="0">
              <a:latin typeface="Comic Sans MS" panose="030F0702030302020204" pitchFamily="66" charset="0"/>
            </a:endParaRPr>
          </a:p>
          <a:p>
            <a:r>
              <a:rPr lang="en-GB" sz="2800" dirty="0" smtClean="0">
                <a:latin typeface="Comic Sans MS" panose="030F0702030302020204" pitchFamily="66" charset="0"/>
              </a:rPr>
              <a:t>What can’t be used until it’s broken?</a:t>
            </a:r>
          </a:p>
          <a:p>
            <a:endParaRPr lang="en-GB" sz="2800" dirty="0">
              <a:latin typeface="Comic Sans MS" panose="030F0702030302020204" pitchFamily="66" charset="0"/>
            </a:endParaRPr>
          </a:p>
          <a:p>
            <a:r>
              <a:rPr lang="en-GB" sz="2800" dirty="0" smtClean="0">
                <a:latin typeface="Comic Sans MS" panose="030F0702030302020204" pitchFamily="66" charset="0"/>
              </a:rPr>
              <a:t>What has many keys but can’t open any doors?</a:t>
            </a:r>
          </a:p>
          <a:p>
            <a:endParaRPr lang="en-GB" sz="2800" dirty="0">
              <a:latin typeface="Comic Sans MS" panose="030F0702030302020204" pitchFamily="66" charset="0"/>
            </a:endParaRPr>
          </a:p>
          <a:p>
            <a:r>
              <a:rPr lang="en-GB" sz="2800" dirty="0" smtClean="0">
                <a:latin typeface="Comic Sans MS" panose="030F0702030302020204" pitchFamily="66" charset="0"/>
              </a:rPr>
              <a:t>What has four legs and only one foot?</a:t>
            </a:r>
            <a:endParaRPr lang="en-GB" sz="2800" dirty="0">
              <a:latin typeface="Comic Sans MS" panose="030F0702030302020204" pitchFamily="66" charset="0"/>
            </a:endParaRPr>
          </a:p>
        </p:txBody>
      </p:sp>
      <p:pic>
        <p:nvPicPr>
          <p:cNvPr id="4" name="Picture 2" descr="Image result for question emoj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6412" y="1093290"/>
            <a:ext cx="4886325" cy="5514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98918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7204" y="598055"/>
            <a:ext cx="10515600" cy="1325563"/>
          </a:xfrm>
        </p:spPr>
        <p:txBody>
          <a:bodyPr>
            <a:normAutofit fontScale="90000"/>
          </a:bodyPr>
          <a:lstStyle/>
          <a:p>
            <a:r>
              <a:rPr lang="en-US" b="1" u="sng" dirty="0">
                <a:latin typeface="Comic Sans MS" panose="030F0702030302020204" pitchFamily="66" charset="0"/>
              </a:rPr>
              <a:t>Spelling Unit </a:t>
            </a:r>
            <a:r>
              <a:rPr lang="en-US" b="1" u="sng" dirty="0" smtClean="0">
                <a:latin typeface="Comic Sans MS" panose="030F0702030302020204" pitchFamily="66" charset="0"/>
              </a:rPr>
              <a:t>12 </a:t>
            </a:r>
            <a:r>
              <a:rPr lang="en-US" b="1" u="sng" dirty="0">
                <a:latin typeface="Comic Sans MS" panose="030F0702030302020204" pitchFamily="66" charset="0"/>
              </a:rPr>
              <a:t>plural </a:t>
            </a:r>
            <a:r>
              <a:rPr lang="en-US" b="1" u="sng" dirty="0" smtClean="0">
                <a:latin typeface="Comic Sans MS" panose="030F0702030302020204" pitchFamily="66" charset="0"/>
              </a:rPr>
              <a:t>nouns</a:t>
            </a:r>
            <a:br>
              <a:rPr lang="en-US" b="1" u="sng" dirty="0" smtClean="0">
                <a:latin typeface="Comic Sans MS" panose="030F0702030302020204" pitchFamily="66" charset="0"/>
              </a:rPr>
            </a:br>
            <a:r>
              <a:rPr lang="en-US" b="1" u="sng" dirty="0" smtClean="0">
                <a:latin typeface="Comic Sans MS" panose="030F0702030302020204" pitchFamily="66" charset="0"/>
              </a:rPr>
              <a:t>To investigate more plural suffixes using –</a:t>
            </a:r>
            <a:r>
              <a:rPr lang="en-US" b="1" u="sng" dirty="0" err="1" smtClean="0">
                <a:latin typeface="Comic Sans MS" panose="030F0702030302020204" pitchFamily="66" charset="0"/>
              </a:rPr>
              <a:t>es</a:t>
            </a:r>
            <a:r>
              <a:rPr lang="en-US" b="1" u="sng" dirty="0" smtClean="0">
                <a:latin typeface="Comic Sans MS" panose="030F0702030302020204" pitchFamily="66" charset="0"/>
              </a:rPr>
              <a:t> and -</a:t>
            </a:r>
            <a:r>
              <a:rPr lang="en-US" b="1" u="sng" dirty="0" err="1" smtClean="0">
                <a:latin typeface="Comic Sans MS" panose="030F0702030302020204" pitchFamily="66" charset="0"/>
              </a:rPr>
              <a:t>ves</a:t>
            </a:r>
            <a:r>
              <a:rPr lang="en-GB" dirty="0"/>
              <a:t/>
            </a:r>
            <a:br>
              <a:rPr lang="en-GB" dirty="0"/>
            </a:br>
            <a:endParaRPr lang="en-GB" u="sng" dirty="0"/>
          </a:p>
        </p:txBody>
      </p:sp>
      <p:pic>
        <p:nvPicPr>
          <p:cNvPr id="4" name="Picture 3"/>
          <p:cNvPicPr>
            <a:picLocks noChangeAspect="1"/>
          </p:cNvPicPr>
          <p:nvPr/>
        </p:nvPicPr>
        <p:blipFill rotWithShape="1">
          <a:blip r:embed="rId2"/>
          <a:srcRect l="15954" t="19755" r="42786" b="8953"/>
          <a:stretch/>
        </p:blipFill>
        <p:spPr>
          <a:xfrm>
            <a:off x="328614" y="1911913"/>
            <a:ext cx="5029199" cy="4885558"/>
          </a:xfrm>
          <a:prstGeom prst="rect">
            <a:avLst/>
          </a:prstGeom>
        </p:spPr>
      </p:pic>
      <p:pic>
        <p:nvPicPr>
          <p:cNvPr id="6" name="Picture 5"/>
          <p:cNvPicPr>
            <a:picLocks noChangeAspect="1"/>
          </p:cNvPicPr>
          <p:nvPr/>
        </p:nvPicPr>
        <p:blipFill rotWithShape="1">
          <a:blip r:embed="rId3"/>
          <a:srcRect l="15507" t="23241" r="33918" b="8691"/>
          <a:stretch/>
        </p:blipFill>
        <p:spPr>
          <a:xfrm>
            <a:off x="5357813" y="1500189"/>
            <a:ext cx="6834187" cy="5029199"/>
          </a:xfrm>
          <a:prstGeom prst="rect">
            <a:avLst/>
          </a:prstGeom>
        </p:spPr>
      </p:pic>
      <p:sp>
        <p:nvSpPr>
          <p:cNvPr id="7" name="TextBox 6"/>
          <p:cNvSpPr txBox="1"/>
          <p:nvPr/>
        </p:nvSpPr>
        <p:spPr>
          <a:xfrm>
            <a:off x="6359236" y="2105891"/>
            <a:ext cx="4031673" cy="4524315"/>
          </a:xfrm>
          <a:prstGeom prst="rect">
            <a:avLst/>
          </a:prstGeom>
          <a:noFill/>
        </p:spPr>
        <p:txBody>
          <a:bodyPr wrap="square" rtlCol="0">
            <a:spAutoFit/>
          </a:bodyPr>
          <a:lstStyle/>
          <a:p>
            <a:r>
              <a:rPr lang="en-GB" dirty="0">
                <a:solidFill>
                  <a:srgbClr val="FF0000"/>
                </a:solidFill>
                <a:latin typeface="Comic Sans MS" panose="030F0702030302020204" pitchFamily="66" charset="0"/>
              </a:rPr>
              <a:t>advice                 advised        </a:t>
            </a:r>
          </a:p>
          <a:p>
            <a:endParaRPr lang="en-GB" dirty="0">
              <a:solidFill>
                <a:srgbClr val="FF0000"/>
              </a:solidFill>
              <a:latin typeface="Comic Sans MS" panose="030F0702030302020204" pitchFamily="66" charset="0"/>
            </a:endParaRPr>
          </a:p>
          <a:p>
            <a:r>
              <a:rPr lang="en-GB" dirty="0">
                <a:solidFill>
                  <a:srgbClr val="FF0000"/>
                </a:solidFill>
                <a:latin typeface="Comic Sans MS" panose="030F0702030302020204" pitchFamily="66" charset="0"/>
              </a:rPr>
              <a:t>               advise</a:t>
            </a:r>
          </a:p>
          <a:p>
            <a:r>
              <a:rPr lang="en-GB" dirty="0">
                <a:solidFill>
                  <a:srgbClr val="FF0000"/>
                </a:solidFill>
                <a:latin typeface="Comic Sans MS" panose="030F0702030302020204" pitchFamily="66" charset="0"/>
              </a:rPr>
              <a:t>                              devise</a:t>
            </a:r>
          </a:p>
          <a:p>
            <a:r>
              <a:rPr lang="en-GB" dirty="0">
                <a:solidFill>
                  <a:srgbClr val="FF0000"/>
                </a:solidFill>
                <a:latin typeface="Comic Sans MS" panose="030F0702030302020204" pitchFamily="66" charset="0"/>
              </a:rPr>
              <a:t>                     device</a:t>
            </a:r>
          </a:p>
          <a:p>
            <a:endParaRPr lang="en-GB" dirty="0">
              <a:solidFill>
                <a:srgbClr val="FF0000"/>
              </a:solidFill>
              <a:latin typeface="Comic Sans MS" panose="030F0702030302020204" pitchFamily="66" charset="0"/>
            </a:endParaRPr>
          </a:p>
          <a:p>
            <a:r>
              <a:rPr lang="en-GB" dirty="0">
                <a:solidFill>
                  <a:srgbClr val="FF0000"/>
                </a:solidFill>
                <a:latin typeface="Comic Sans MS" panose="030F0702030302020204" pitchFamily="66" charset="0"/>
              </a:rPr>
              <a:t>                       licensed</a:t>
            </a:r>
          </a:p>
          <a:p>
            <a:r>
              <a:rPr lang="en-GB" dirty="0">
                <a:solidFill>
                  <a:srgbClr val="FF0000"/>
                </a:solidFill>
                <a:latin typeface="Comic Sans MS" panose="030F0702030302020204" pitchFamily="66" charset="0"/>
              </a:rPr>
              <a:t>                         licence</a:t>
            </a:r>
          </a:p>
          <a:p>
            <a:r>
              <a:rPr lang="en-GB" dirty="0">
                <a:solidFill>
                  <a:srgbClr val="FF0000"/>
                </a:solidFill>
                <a:latin typeface="Comic Sans MS" panose="030F0702030302020204" pitchFamily="66" charset="0"/>
              </a:rPr>
              <a:t>                   </a:t>
            </a:r>
            <a:endParaRPr lang="en-GB" dirty="0" smtClean="0">
              <a:solidFill>
                <a:srgbClr val="FF0000"/>
              </a:solidFill>
              <a:latin typeface="Comic Sans MS" panose="030F0702030302020204" pitchFamily="66" charset="0"/>
            </a:endParaRPr>
          </a:p>
          <a:p>
            <a:r>
              <a:rPr lang="en-GB" dirty="0" smtClean="0">
                <a:solidFill>
                  <a:srgbClr val="FF0000"/>
                </a:solidFill>
                <a:latin typeface="Comic Sans MS" panose="030F0702030302020204" pitchFamily="66" charset="0"/>
              </a:rPr>
              <a:t> </a:t>
            </a:r>
            <a:r>
              <a:rPr lang="en-GB" dirty="0">
                <a:solidFill>
                  <a:srgbClr val="FF0000"/>
                </a:solidFill>
                <a:latin typeface="Comic Sans MS" panose="030F0702030302020204" pitchFamily="66" charset="0"/>
              </a:rPr>
              <a:t> </a:t>
            </a:r>
            <a:r>
              <a:rPr lang="en-GB" dirty="0" smtClean="0">
                <a:solidFill>
                  <a:srgbClr val="FF0000"/>
                </a:solidFill>
                <a:latin typeface="Comic Sans MS" panose="030F0702030302020204" pitchFamily="66" charset="0"/>
              </a:rPr>
              <a:t>             practice</a:t>
            </a:r>
            <a:endParaRPr lang="en-GB" dirty="0">
              <a:solidFill>
                <a:srgbClr val="FF0000"/>
              </a:solidFill>
              <a:latin typeface="Comic Sans MS" panose="030F0702030302020204" pitchFamily="66" charset="0"/>
            </a:endParaRPr>
          </a:p>
          <a:p>
            <a:r>
              <a:rPr lang="en-GB" dirty="0">
                <a:solidFill>
                  <a:srgbClr val="FF0000"/>
                </a:solidFill>
                <a:latin typeface="Comic Sans MS" panose="030F0702030302020204" pitchFamily="66" charset="0"/>
              </a:rPr>
              <a:t>                        </a:t>
            </a:r>
            <a:r>
              <a:rPr lang="en-GB" dirty="0" smtClean="0">
                <a:solidFill>
                  <a:srgbClr val="FF0000"/>
                </a:solidFill>
                <a:latin typeface="Comic Sans MS" panose="030F0702030302020204" pitchFamily="66" charset="0"/>
              </a:rPr>
              <a:t>   practise</a:t>
            </a:r>
            <a:endParaRPr lang="en-GB" dirty="0">
              <a:solidFill>
                <a:srgbClr val="FF0000"/>
              </a:solidFill>
              <a:latin typeface="Comic Sans MS" panose="030F0702030302020204" pitchFamily="66" charset="0"/>
            </a:endParaRPr>
          </a:p>
          <a:p>
            <a:endParaRPr lang="en-GB" dirty="0">
              <a:solidFill>
                <a:srgbClr val="FF0000"/>
              </a:solidFill>
              <a:latin typeface="Comic Sans MS" panose="030F0702030302020204" pitchFamily="66" charset="0"/>
            </a:endParaRPr>
          </a:p>
          <a:p>
            <a:endParaRPr lang="en-GB" dirty="0">
              <a:solidFill>
                <a:srgbClr val="FF0000"/>
              </a:solidFill>
              <a:latin typeface="Comic Sans MS" panose="030F0702030302020204" pitchFamily="66" charset="0"/>
            </a:endParaRPr>
          </a:p>
          <a:p>
            <a:endParaRPr lang="en-GB" dirty="0">
              <a:solidFill>
                <a:srgbClr val="FF0000"/>
              </a:solidFill>
              <a:latin typeface="Comic Sans MS" panose="030F0702030302020204" pitchFamily="66" charset="0"/>
            </a:endParaRPr>
          </a:p>
          <a:p>
            <a:r>
              <a:rPr lang="en-GB" dirty="0" smtClean="0">
                <a:solidFill>
                  <a:srgbClr val="FF0000"/>
                </a:solidFill>
                <a:latin typeface="Comic Sans MS" panose="030F0702030302020204" pitchFamily="66" charset="0"/>
              </a:rPr>
              <a:t>practised</a:t>
            </a:r>
            <a:endParaRPr lang="en-US" dirty="0">
              <a:solidFill>
                <a:srgbClr val="FF0000"/>
              </a:solidFill>
              <a:latin typeface="Comic Sans MS" panose="030F0702030302020204" pitchFamily="66" charset="0"/>
            </a:endParaRPr>
          </a:p>
          <a:p>
            <a:endParaRPr lang="en-GB" dirty="0"/>
          </a:p>
        </p:txBody>
      </p:sp>
    </p:spTree>
    <p:extLst>
      <p:ext uri="{BB962C8B-B14F-4D97-AF65-F5344CB8AC3E}">
        <p14:creationId xmlns:p14="http://schemas.microsoft.com/office/powerpoint/2010/main" val="2597664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9657" y="0"/>
            <a:ext cx="12032343" cy="1325563"/>
          </a:xfrm>
        </p:spPr>
        <p:txBody>
          <a:bodyPr>
            <a:normAutofit fontScale="90000"/>
          </a:bodyPr>
          <a:lstStyle/>
          <a:p>
            <a:pPr fontAlgn="base"/>
            <a:r>
              <a:rPr lang="en-GB" b="1" dirty="0"/>
              <a:t/>
            </a:r>
            <a:br>
              <a:rPr lang="en-GB" b="1" dirty="0"/>
            </a:br>
            <a:r>
              <a:rPr lang="en-GB" b="1" u="sng" dirty="0" smtClean="0">
                <a:latin typeface="Comic Sans MS" panose="030F0702030302020204" pitchFamily="66" charset="0"/>
              </a:rPr>
              <a:t>Reading Comprehension: </a:t>
            </a:r>
            <a:r>
              <a:rPr lang="en-GB" b="1" u="sng" dirty="0">
                <a:latin typeface="Comic Sans MS" panose="030F0702030302020204" pitchFamily="66" charset="0"/>
              </a:rPr>
              <a:t/>
            </a:r>
            <a:br>
              <a:rPr lang="en-GB" b="1" u="sng" dirty="0">
                <a:latin typeface="Comic Sans MS" panose="030F0702030302020204" pitchFamily="66" charset="0"/>
              </a:rPr>
            </a:br>
            <a:r>
              <a:rPr lang="en-GB" b="1" u="sng" dirty="0" smtClean="0">
                <a:latin typeface="Comic Sans MS" panose="030F0702030302020204" pitchFamily="66" charset="0"/>
              </a:rPr>
              <a:t>L.O.: To read a new text and consider author’s language</a:t>
            </a:r>
            <a:endParaRPr lang="en-GB" sz="2700" dirty="0" smtClean="0">
              <a:latin typeface="Comic Sans MS" panose="030F0702030302020204" pitchFamily="66" charset="0"/>
            </a:endParaRPr>
          </a:p>
        </p:txBody>
      </p:sp>
      <p:sp>
        <p:nvSpPr>
          <p:cNvPr id="3" name="Rectangle 2"/>
          <p:cNvSpPr/>
          <p:nvPr/>
        </p:nvSpPr>
        <p:spPr>
          <a:xfrm>
            <a:off x="159657" y="5766434"/>
            <a:ext cx="6096000" cy="923330"/>
          </a:xfrm>
          <a:prstGeom prst="rect">
            <a:avLst/>
          </a:prstGeom>
          <a:solidFill>
            <a:schemeClr val="bg1"/>
          </a:solidFill>
        </p:spPr>
        <p:txBody>
          <a:bodyPr>
            <a:spAutoFit/>
          </a:bodyPr>
          <a:lstStyle/>
          <a:p>
            <a:r>
              <a:rPr lang="en-US" dirty="0">
                <a:solidFill>
                  <a:srgbClr val="434343"/>
                </a:solidFill>
                <a:latin typeface="Open Sans"/>
                <a:hlinkClick r:id="rId2"/>
              </a:rPr>
              <a:t>https://</a:t>
            </a:r>
            <a:r>
              <a:rPr lang="en-US" dirty="0" smtClean="0">
                <a:solidFill>
                  <a:srgbClr val="434343"/>
                </a:solidFill>
                <a:latin typeface="Open Sans"/>
                <a:hlinkClick r:id="rId2"/>
              </a:rPr>
              <a:t>classroom.thenational.academy/lessons/to-read-a-new-text-and-consider-the-authors-use-of-language-c8rkjt</a:t>
            </a:r>
            <a:endParaRPr lang="en-US" dirty="0" smtClean="0">
              <a:solidFill>
                <a:srgbClr val="434343"/>
              </a:solidFill>
              <a:latin typeface="Open Sans"/>
            </a:endParaRPr>
          </a:p>
          <a:p>
            <a:endParaRPr lang="en-US" dirty="0"/>
          </a:p>
        </p:txBody>
      </p:sp>
      <p:sp>
        <p:nvSpPr>
          <p:cNvPr id="4" name="TextBox 3"/>
          <p:cNvSpPr txBox="1"/>
          <p:nvPr/>
        </p:nvSpPr>
        <p:spPr>
          <a:xfrm>
            <a:off x="13015" y="4684112"/>
            <a:ext cx="10129838" cy="830997"/>
          </a:xfrm>
          <a:prstGeom prst="rect">
            <a:avLst/>
          </a:prstGeom>
          <a:noFill/>
        </p:spPr>
        <p:txBody>
          <a:bodyPr wrap="square" rtlCol="0">
            <a:spAutoFit/>
          </a:bodyPr>
          <a:lstStyle/>
          <a:p>
            <a:r>
              <a:rPr lang="en-GB" sz="4800" dirty="0" smtClean="0">
                <a:latin typeface="Comic Sans MS" panose="030F0702030302020204" pitchFamily="66" charset="0"/>
              </a:rPr>
              <a:t>The Blitz survivor stories</a:t>
            </a:r>
            <a:endParaRPr lang="en-US" sz="4800" dirty="0">
              <a:latin typeface="Comic Sans MS" panose="030F0702030302020204" pitchFamily="66" charset="0"/>
            </a:endParaRPr>
          </a:p>
        </p:txBody>
      </p:sp>
      <p:pic>
        <p:nvPicPr>
          <p:cNvPr id="7" name="Picture 6"/>
          <p:cNvPicPr>
            <a:picLocks noChangeAspect="1"/>
          </p:cNvPicPr>
          <p:nvPr/>
        </p:nvPicPr>
        <p:blipFill rotWithShape="1">
          <a:blip r:embed="rId3"/>
          <a:srcRect l="32377" t="26019" r="39925" b="38877"/>
          <a:stretch/>
        </p:blipFill>
        <p:spPr>
          <a:xfrm>
            <a:off x="521606" y="2154731"/>
            <a:ext cx="3135994" cy="2234630"/>
          </a:xfrm>
          <a:prstGeom prst="rect">
            <a:avLst/>
          </a:prstGeom>
        </p:spPr>
      </p:pic>
      <p:pic>
        <p:nvPicPr>
          <p:cNvPr id="8" name="Picture 7"/>
          <p:cNvPicPr>
            <a:picLocks noChangeAspect="1"/>
          </p:cNvPicPr>
          <p:nvPr/>
        </p:nvPicPr>
        <p:blipFill rotWithShape="1">
          <a:blip r:embed="rId4"/>
          <a:srcRect l="41935" t="24205" r="42294" b="39139"/>
          <a:stretch/>
        </p:blipFill>
        <p:spPr>
          <a:xfrm>
            <a:off x="4493644" y="1566027"/>
            <a:ext cx="2386012" cy="3118085"/>
          </a:xfrm>
          <a:prstGeom prst="rect">
            <a:avLst/>
          </a:prstGeom>
        </p:spPr>
      </p:pic>
      <p:pic>
        <p:nvPicPr>
          <p:cNvPr id="9" name="Picture 8"/>
          <p:cNvPicPr>
            <a:picLocks noChangeAspect="1"/>
          </p:cNvPicPr>
          <p:nvPr/>
        </p:nvPicPr>
        <p:blipFill rotWithShape="1">
          <a:blip r:embed="rId5"/>
          <a:srcRect l="34714" t="26941" r="33546" b="38276"/>
          <a:stretch/>
        </p:blipFill>
        <p:spPr>
          <a:xfrm>
            <a:off x="8058375" y="4229100"/>
            <a:ext cx="3843114" cy="2367795"/>
          </a:xfrm>
          <a:prstGeom prst="rect">
            <a:avLst/>
          </a:prstGeom>
        </p:spPr>
      </p:pic>
      <p:sp>
        <p:nvSpPr>
          <p:cNvPr id="10" name="Cloud Callout 9"/>
          <p:cNvSpPr/>
          <p:nvPr/>
        </p:nvSpPr>
        <p:spPr>
          <a:xfrm>
            <a:off x="8401050" y="1057275"/>
            <a:ext cx="3790950" cy="3171825"/>
          </a:xfrm>
          <a:prstGeom prst="cloudCallout">
            <a:avLst>
              <a:gd name="adj1" fmla="val -83074"/>
              <a:gd name="adj2" fmla="val 211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solidFill>
                  <a:schemeClr val="tx1"/>
                </a:solidFill>
                <a:latin typeface="Comic Sans MS" panose="030F0702030302020204" pitchFamily="66" charset="0"/>
              </a:rPr>
              <a:t>Have you seen any of these images before</a:t>
            </a:r>
            <a:r>
              <a:rPr lang="en-US" sz="2400" dirty="0" smtClean="0">
                <a:solidFill>
                  <a:schemeClr val="tx1"/>
                </a:solidFill>
                <a:latin typeface="Comic Sans MS" panose="030F0702030302020204" pitchFamily="66" charset="0"/>
              </a:rPr>
              <a:t>? What are they?</a:t>
            </a:r>
            <a:endParaRPr lang="en-GB" sz="2400" dirty="0" smtClean="0">
              <a:solidFill>
                <a:schemeClr val="tx1"/>
              </a:solidFill>
              <a:latin typeface="Comic Sans MS" panose="030F0702030302020204" pitchFamily="66" charset="0"/>
            </a:endParaRPr>
          </a:p>
        </p:txBody>
      </p:sp>
    </p:spTree>
    <p:extLst>
      <p:ext uri="{BB962C8B-B14F-4D97-AF65-F5344CB8AC3E}">
        <p14:creationId xmlns:p14="http://schemas.microsoft.com/office/powerpoint/2010/main" val="3746428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DBFF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5143" y="4625645"/>
            <a:ext cx="11887200" cy="2216349"/>
          </a:xfrm>
          <a:solidFill>
            <a:schemeClr val="bg1"/>
          </a:solidFill>
        </p:spPr>
        <p:txBody>
          <a:bodyPr>
            <a:normAutofit fontScale="90000"/>
          </a:bodyPr>
          <a:lstStyle/>
          <a:p>
            <a:r>
              <a:rPr lang="en-GB" dirty="0">
                <a:latin typeface="Comic Sans MS" panose="030F0702030302020204" pitchFamily="66" charset="0"/>
              </a:rPr>
              <a:t>Now spend 30 minutes reading your own </a:t>
            </a:r>
            <a:r>
              <a:rPr lang="en-GB" dirty="0" smtClean="0">
                <a:latin typeface="Comic Sans MS" panose="030F0702030302020204" pitchFamily="66" charset="0"/>
              </a:rPr>
              <a:t>book.</a:t>
            </a:r>
            <a:br>
              <a:rPr lang="en-GB" dirty="0" smtClean="0">
                <a:latin typeface="Comic Sans MS" panose="030F0702030302020204" pitchFamily="66" charset="0"/>
              </a:rPr>
            </a:br>
            <a:r>
              <a:rPr lang="en-GB" dirty="0" smtClean="0">
                <a:latin typeface="Comic Sans MS" panose="030F0702030302020204" pitchFamily="66" charset="0"/>
              </a:rPr>
              <a:t>Don’t worry if you don’t have a dog to read to, choose a brother or sister, or do it on your own!</a:t>
            </a:r>
            <a:endParaRPr lang="en-US" dirty="0">
              <a:latin typeface="Comic Sans MS" panose="030F0702030302020204" pitchFamily="66" charset="0"/>
            </a:endParaRPr>
          </a:p>
        </p:txBody>
      </p:sp>
      <p:sp>
        <p:nvSpPr>
          <p:cNvPr id="3" name="Content Placeholder 2"/>
          <p:cNvSpPr>
            <a:spLocks noGrp="1"/>
          </p:cNvSpPr>
          <p:nvPr>
            <p:ph idx="1"/>
          </p:nvPr>
        </p:nvSpPr>
        <p:spPr>
          <a:xfrm>
            <a:off x="0" y="605732"/>
            <a:ext cx="5329238" cy="3990866"/>
          </a:xfrm>
        </p:spPr>
        <p:txBody>
          <a:bodyPr>
            <a:normAutofit fontScale="92500" lnSpcReduction="10000"/>
          </a:bodyPr>
          <a:lstStyle/>
          <a:p>
            <a:pPr marL="0" indent="0">
              <a:buNone/>
            </a:pPr>
            <a:r>
              <a:rPr lang="en-GB" dirty="0">
                <a:solidFill>
                  <a:schemeClr val="bg1"/>
                </a:solidFill>
                <a:latin typeface="Comic Sans MS" panose="030F0702030302020204" pitchFamily="66" charset="0"/>
              </a:rPr>
              <a:t>Don’t </a:t>
            </a:r>
            <a:r>
              <a:rPr lang="en-GB" dirty="0" smtClean="0">
                <a:solidFill>
                  <a:schemeClr val="bg1"/>
                </a:solidFill>
                <a:latin typeface="Comic Sans MS" panose="030F0702030302020204" pitchFamily="66" charset="0"/>
              </a:rPr>
              <a:t>forget</a:t>
            </a:r>
            <a:r>
              <a:rPr lang="en-GB" dirty="0">
                <a:solidFill>
                  <a:schemeClr val="bg1"/>
                </a:solidFill>
                <a:latin typeface="Comic Sans MS" panose="030F0702030302020204" pitchFamily="66" charset="0"/>
              </a:rPr>
              <a:t> </a:t>
            </a:r>
            <a:r>
              <a:rPr lang="en-GB" dirty="0" smtClean="0">
                <a:solidFill>
                  <a:schemeClr val="bg1"/>
                </a:solidFill>
                <a:latin typeface="Comic Sans MS" panose="030F0702030302020204" pitchFamily="66" charset="0"/>
              </a:rPr>
              <a:t>to </a:t>
            </a:r>
            <a:endParaRPr lang="en-GB" dirty="0">
              <a:solidFill>
                <a:schemeClr val="bg1"/>
              </a:solidFill>
              <a:latin typeface="Comic Sans MS" panose="030F0702030302020204" pitchFamily="66" charset="0"/>
            </a:endParaRPr>
          </a:p>
          <a:p>
            <a:pPr marL="0" indent="0">
              <a:buNone/>
            </a:pPr>
            <a:r>
              <a:rPr lang="en-GB" dirty="0">
                <a:solidFill>
                  <a:schemeClr val="bg1"/>
                </a:solidFill>
                <a:latin typeface="Comic Sans MS" panose="030F0702030302020204" pitchFamily="66" charset="0"/>
              </a:rPr>
              <a:t>log into ‘Accelerated </a:t>
            </a:r>
          </a:p>
          <a:p>
            <a:pPr marL="0" indent="0">
              <a:buNone/>
            </a:pPr>
            <a:r>
              <a:rPr lang="en-GB" dirty="0">
                <a:solidFill>
                  <a:schemeClr val="bg1"/>
                </a:solidFill>
                <a:latin typeface="Comic Sans MS" panose="030F0702030302020204" pitchFamily="66" charset="0"/>
              </a:rPr>
              <a:t>Reader’ through the </a:t>
            </a:r>
          </a:p>
          <a:p>
            <a:pPr marL="0" indent="0">
              <a:buNone/>
            </a:pPr>
            <a:r>
              <a:rPr lang="en-GB" dirty="0">
                <a:solidFill>
                  <a:schemeClr val="bg1"/>
                </a:solidFill>
                <a:latin typeface="Comic Sans MS" panose="030F0702030302020204" pitchFamily="66" charset="0"/>
              </a:rPr>
              <a:t>learn zone in the School Web </a:t>
            </a:r>
            <a:r>
              <a:rPr lang="en-GB" dirty="0" smtClean="0">
                <a:solidFill>
                  <a:schemeClr val="bg1"/>
                </a:solidFill>
                <a:latin typeface="Comic Sans MS" panose="030F0702030302020204" pitchFamily="66" charset="0"/>
              </a:rPr>
              <a:t>page. </a:t>
            </a:r>
          </a:p>
          <a:p>
            <a:pPr marL="0" indent="0">
              <a:buNone/>
            </a:pPr>
            <a:r>
              <a:rPr lang="en-GB" dirty="0" smtClean="0">
                <a:solidFill>
                  <a:schemeClr val="bg1"/>
                </a:solidFill>
                <a:latin typeface="Comic Sans MS" panose="030F0702030302020204" pitchFamily="66" charset="0"/>
              </a:rPr>
              <a:t/>
            </a:r>
            <a:br>
              <a:rPr lang="en-GB" dirty="0" smtClean="0">
                <a:solidFill>
                  <a:schemeClr val="bg1"/>
                </a:solidFill>
                <a:latin typeface="Comic Sans MS" panose="030F0702030302020204" pitchFamily="66" charset="0"/>
              </a:rPr>
            </a:br>
            <a:r>
              <a:rPr lang="en-GB" dirty="0" smtClean="0">
                <a:solidFill>
                  <a:schemeClr val="bg1"/>
                </a:solidFill>
                <a:latin typeface="Comic Sans MS" panose="030F0702030302020204" pitchFamily="66" charset="0"/>
              </a:rPr>
              <a:t>You </a:t>
            </a:r>
            <a:r>
              <a:rPr lang="en-GB" dirty="0">
                <a:solidFill>
                  <a:schemeClr val="bg1"/>
                </a:solidFill>
                <a:latin typeface="Comic Sans MS" panose="030F0702030302020204" pitchFamily="66" charset="0"/>
              </a:rPr>
              <a:t>can also log into Oxford Owl for books to </a:t>
            </a:r>
            <a:r>
              <a:rPr lang="en-GB" dirty="0" smtClean="0">
                <a:solidFill>
                  <a:schemeClr val="bg1"/>
                </a:solidFill>
                <a:latin typeface="Comic Sans MS" panose="030F0702030302020204" pitchFamily="66" charset="0"/>
              </a:rPr>
              <a:t>read</a:t>
            </a:r>
            <a:r>
              <a:rPr lang="en-GB" dirty="0">
                <a:solidFill>
                  <a:schemeClr val="bg1"/>
                </a:solidFill>
                <a:latin typeface="Comic Sans MS" panose="030F0702030302020204" pitchFamily="66" charset="0"/>
              </a:rPr>
              <a:t> or </a:t>
            </a:r>
            <a:r>
              <a:rPr lang="en-GB" dirty="0">
                <a:solidFill>
                  <a:schemeClr val="bg1"/>
                </a:solidFill>
                <a:latin typeface="Comic Sans MS" panose="030F0702030302020204" pitchFamily="66" charset="0"/>
                <a:hlinkClick r:id="rId2"/>
              </a:rPr>
              <a:t>https://</a:t>
            </a:r>
            <a:r>
              <a:rPr lang="en-GB" dirty="0" smtClean="0">
                <a:solidFill>
                  <a:schemeClr val="bg1"/>
                </a:solidFill>
                <a:latin typeface="Comic Sans MS" panose="030F0702030302020204" pitchFamily="66" charset="0"/>
                <a:hlinkClick r:id="rId2"/>
              </a:rPr>
              <a:t>www.myon.co.uk/login/index.html</a:t>
            </a:r>
            <a:endParaRPr lang="en-GB" dirty="0" smtClean="0">
              <a:solidFill>
                <a:schemeClr val="bg1"/>
              </a:solidFill>
              <a:latin typeface="Comic Sans MS" panose="030F0702030302020204" pitchFamily="66" charset="0"/>
            </a:endParaRPr>
          </a:p>
          <a:p>
            <a:pPr marL="0" indent="0">
              <a:buNone/>
            </a:pPr>
            <a:endParaRPr lang="en-US" dirty="0">
              <a:solidFill>
                <a:schemeClr val="bg1"/>
              </a:solidFill>
              <a:latin typeface="Comic Sans MS" panose="030F0702030302020204" pitchFamily="66" charset="0"/>
            </a:endParaRPr>
          </a:p>
        </p:txBody>
      </p:sp>
      <p:sp>
        <p:nvSpPr>
          <p:cNvPr id="4" name="TextBox 3"/>
          <p:cNvSpPr txBox="1"/>
          <p:nvPr/>
        </p:nvSpPr>
        <p:spPr>
          <a:xfrm>
            <a:off x="145143" y="53466"/>
            <a:ext cx="4871141" cy="523220"/>
          </a:xfrm>
          <a:prstGeom prst="rect">
            <a:avLst/>
          </a:prstGeom>
          <a:solidFill>
            <a:schemeClr val="bg1"/>
          </a:solidFill>
        </p:spPr>
        <p:txBody>
          <a:bodyPr wrap="square" rtlCol="0">
            <a:spAutoFit/>
          </a:bodyPr>
          <a:lstStyle/>
          <a:p>
            <a:r>
              <a:rPr lang="en-GB" sz="2800" dirty="0" smtClean="0">
                <a:latin typeface="Comic Sans MS" panose="030F0702030302020204" pitchFamily="66" charset="0"/>
              </a:rPr>
              <a:t>Accelerated Reader</a:t>
            </a:r>
            <a:endParaRPr lang="en-US" sz="2800" dirty="0">
              <a:latin typeface="Comic Sans MS" panose="030F0702030302020204" pitchFamily="66" charset="0"/>
            </a:endParaRPr>
          </a:p>
        </p:txBody>
      </p:sp>
      <p:pic>
        <p:nvPicPr>
          <p:cNvPr id="4098" name="Picture 2" descr="Image result for shelves of books 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843" y="576686"/>
            <a:ext cx="6667500" cy="3752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853790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99FF66"/>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248232" y="313509"/>
            <a:ext cx="8698792" cy="6359842"/>
          </a:xfrm>
          <a:prstGeom prst="rect">
            <a:avLst/>
          </a:prstGeom>
        </p:spPr>
      </p:pic>
    </p:spTree>
    <p:extLst>
      <p:ext uri="{BB962C8B-B14F-4D97-AF65-F5344CB8AC3E}">
        <p14:creationId xmlns:p14="http://schemas.microsoft.com/office/powerpoint/2010/main" val="39249131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327" y="0"/>
            <a:ext cx="10515600" cy="1325563"/>
          </a:xfrm>
        </p:spPr>
        <p:txBody>
          <a:bodyPr/>
          <a:lstStyle/>
          <a:p>
            <a:r>
              <a:rPr lang="en-GB" dirty="0" smtClean="0">
                <a:solidFill>
                  <a:schemeClr val="bg1"/>
                </a:solidFill>
                <a:latin typeface="Comic Sans MS" panose="030F0702030302020204" pitchFamily="66" charset="0"/>
              </a:rPr>
              <a:t> Collective Worship :    Meditation.</a:t>
            </a:r>
            <a:endParaRPr lang="en-GB" dirty="0">
              <a:solidFill>
                <a:schemeClr val="bg1"/>
              </a:solidFill>
              <a:latin typeface="Comic Sans MS" panose="030F0702030302020204" pitchFamily="66" charset="0"/>
            </a:endParaRPr>
          </a:p>
        </p:txBody>
      </p:sp>
      <p:sp>
        <p:nvSpPr>
          <p:cNvPr id="3" name="TextBox 2"/>
          <p:cNvSpPr txBox="1"/>
          <p:nvPr/>
        </p:nvSpPr>
        <p:spPr>
          <a:xfrm>
            <a:off x="311727" y="3811012"/>
            <a:ext cx="7613073" cy="3046988"/>
          </a:xfrm>
          <a:prstGeom prst="rect">
            <a:avLst/>
          </a:prstGeom>
          <a:noFill/>
        </p:spPr>
        <p:txBody>
          <a:bodyPr wrap="square" rtlCol="0">
            <a:spAutoFit/>
          </a:bodyPr>
          <a:lstStyle/>
          <a:p>
            <a:r>
              <a:rPr lang="en-US" sz="3200" dirty="0" smtClean="0">
                <a:solidFill>
                  <a:schemeClr val="bg1"/>
                </a:solidFill>
                <a:latin typeface="Comic Sans MS" panose="030F0702030302020204" pitchFamily="66" charset="0"/>
              </a:rPr>
              <a:t>The slides for meditation were too large to send to you, so you will find them on the class ‘Learn’ page on the school web site.</a:t>
            </a:r>
          </a:p>
          <a:p>
            <a:r>
              <a:rPr lang="en-US" sz="3200" dirty="0" smtClean="0">
                <a:solidFill>
                  <a:schemeClr val="bg1"/>
                </a:solidFill>
                <a:latin typeface="Comic Sans MS" panose="030F0702030302020204" pitchFamily="66" charset="0"/>
              </a:rPr>
              <a:t>Find somewhere quiet and still, and enjoy.</a:t>
            </a:r>
            <a:endParaRPr lang="en-US" sz="3200" dirty="0">
              <a:solidFill>
                <a:schemeClr val="bg1"/>
              </a:solidFill>
              <a:latin typeface="Comic Sans MS" panose="030F0702030302020204" pitchFamily="66" charset="0"/>
            </a:endParaRPr>
          </a:p>
        </p:txBody>
      </p:sp>
      <p:pic>
        <p:nvPicPr>
          <p:cNvPr id="6" name="Picture 5"/>
          <p:cNvPicPr>
            <a:picLocks noChangeAspect="1"/>
          </p:cNvPicPr>
          <p:nvPr/>
        </p:nvPicPr>
        <p:blipFill>
          <a:blip r:embed="rId2"/>
          <a:stretch>
            <a:fillRect/>
          </a:stretch>
        </p:blipFill>
        <p:spPr>
          <a:xfrm>
            <a:off x="369310" y="1369672"/>
            <a:ext cx="3748953" cy="2397231"/>
          </a:xfrm>
          <a:prstGeom prst="rect">
            <a:avLst/>
          </a:prstGeom>
        </p:spPr>
      </p:pic>
      <p:pic>
        <p:nvPicPr>
          <p:cNvPr id="1026" name="Picture 2" descr="Candle GIFs | Teno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620001" y="937171"/>
            <a:ext cx="4215477" cy="5920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640781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5" name="Rounded Rectangle 24">
            <a:extLst>
              <a:ext uri="{FF2B5EF4-FFF2-40B4-BE49-F238E27FC236}">
                <a16:creationId xmlns:a16="http://schemas.microsoft.com/office/drawing/2014/main" id="{403B3CC8-1896-4C0F-9780-37E4B9B1AD38}"/>
              </a:ext>
            </a:extLst>
          </p:cNvPr>
          <p:cNvSpPr/>
          <p:nvPr/>
        </p:nvSpPr>
        <p:spPr bwMode="auto">
          <a:xfrm>
            <a:off x="2027239" y="2927351"/>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24" name="Rounded Rectangle 23">
            <a:extLst>
              <a:ext uri="{FF2B5EF4-FFF2-40B4-BE49-F238E27FC236}">
                <a16:creationId xmlns:a16="http://schemas.microsoft.com/office/drawing/2014/main" id="{EE2E8B57-1631-4BAC-B233-0E6111E365DB}"/>
              </a:ext>
            </a:extLst>
          </p:cNvPr>
          <p:cNvSpPr/>
          <p:nvPr/>
        </p:nvSpPr>
        <p:spPr bwMode="auto">
          <a:xfrm>
            <a:off x="2027237" y="733426"/>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9220" name="Title 1"/>
          <p:cNvSpPr txBox="1">
            <a:spLocks/>
          </p:cNvSpPr>
          <p:nvPr/>
        </p:nvSpPr>
        <p:spPr bwMode="auto">
          <a:xfrm>
            <a:off x="2152650" y="30718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eaLnBrk="1" hangingPunct="1">
              <a:spcBef>
                <a:spcPct val="0"/>
              </a:spcBef>
              <a:buFontTx/>
              <a:buNone/>
            </a:pPr>
            <a:r>
              <a:rPr lang="en-US" altLang="en-US" sz="3600" b="1">
                <a:solidFill>
                  <a:schemeClr val="tx1"/>
                </a:solidFill>
                <a:latin typeface="Sassoon Infant Md" pitchFamily="50" charset="0"/>
              </a:rPr>
              <a:t>Success Criteria</a:t>
            </a:r>
          </a:p>
        </p:txBody>
      </p:sp>
      <p:sp>
        <p:nvSpPr>
          <p:cNvPr id="9222" name="Content Placeholder 15"/>
          <p:cNvSpPr>
            <a:spLocks noGrp="1"/>
          </p:cNvSpPr>
          <p:nvPr>
            <p:ph idx="1"/>
          </p:nvPr>
        </p:nvSpPr>
        <p:spPr>
          <a:xfrm>
            <a:off x="2152651" y="1127125"/>
            <a:ext cx="8144900" cy="1409700"/>
          </a:xfrm>
        </p:spPr>
        <p:txBody>
          <a:bodyPr>
            <a:noAutofit/>
          </a:bodyPr>
          <a:lstStyle/>
          <a:p>
            <a:pPr marL="0" indent="0" eaLnBrk="1" hangingPunct="1">
              <a:buNone/>
            </a:pPr>
            <a:r>
              <a:rPr lang="en-GB" altLang="en-US" sz="2400" b="1" u="sng" dirty="0" smtClean="0">
                <a:latin typeface="Comic Sans MS" panose="030F0702030302020204" pitchFamily="66" charset="0"/>
              </a:rPr>
              <a:t>Science</a:t>
            </a:r>
          </a:p>
          <a:p>
            <a:pPr marL="0" indent="0" eaLnBrk="1" hangingPunct="1">
              <a:buNone/>
            </a:pPr>
            <a:r>
              <a:rPr lang="en-GB" altLang="en-US" sz="2400" b="1" u="sng" dirty="0" smtClean="0">
                <a:latin typeface="Comic Sans MS" panose="030F0702030302020204" pitchFamily="66" charset="0"/>
              </a:rPr>
              <a:t>LO: To identify the characteristics of different types of animals and classify a creature based on its characteristics</a:t>
            </a:r>
            <a:r>
              <a:rPr lang="en-GB" altLang="en-US" sz="2400" b="1" u="sng" dirty="0" smtClean="0"/>
              <a:t>.</a:t>
            </a:r>
          </a:p>
        </p:txBody>
      </p:sp>
      <p:sp>
        <p:nvSpPr>
          <p:cNvPr id="9223" name="Content Placeholder 15"/>
          <p:cNvSpPr txBox="1">
            <a:spLocks/>
          </p:cNvSpPr>
          <p:nvPr/>
        </p:nvSpPr>
        <p:spPr bwMode="auto">
          <a:xfrm>
            <a:off x="2152650" y="3614738"/>
            <a:ext cx="7886700" cy="243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180000" tIns="252000" rIns="252000" bIns="180000"/>
          <a:lstStyle>
            <a:lvl1pPr marL="228600" indent="-228600">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r>
              <a:rPr lang="en-GB" altLang="en-US"/>
              <a:t>I can identify different types of animals.</a:t>
            </a:r>
          </a:p>
          <a:p>
            <a:r>
              <a:rPr lang="en-GB" altLang="en-US"/>
              <a:t>I can match the types of animals to their characteristics.</a:t>
            </a:r>
          </a:p>
          <a:p>
            <a:r>
              <a:rPr lang="en-GB" altLang="en-US"/>
              <a:t>I can design a creature that has a set of characteristics of one type of animal.</a:t>
            </a:r>
          </a:p>
          <a:p>
            <a:r>
              <a:rPr lang="en-GB" altLang="en-US"/>
              <a:t>I can classify creatures based on their characteristics.</a:t>
            </a:r>
          </a:p>
        </p:txBody>
      </p:sp>
    </p:spTree>
    <p:extLst>
      <p:ext uri="{BB962C8B-B14F-4D97-AF65-F5344CB8AC3E}">
        <p14:creationId xmlns:p14="http://schemas.microsoft.com/office/powerpoint/2010/main" val="267925075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19" name="Rounded Rectangle 18">
            <a:extLst>
              <a:ext uri="{FF2B5EF4-FFF2-40B4-BE49-F238E27FC236}">
                <a16:creationId xmlns:a16="http://schemas.microsoft.com/office/drawing/2014/main" id="{9867FEDE-87C5-456D-B01A-BE78A9D88FFB}"/>
              </a:ext>
            </a:extLst>
          </p:cNvPr>
          <p:cNvSpPr/>
          <p:nvPr/>
        </p:nvSpPr>
        <p:spPr>
          <a:xfrm rot="10800000">
            <a:off x="5834063" y="1574801"/>
            <a:ext cx="4176712" cy="4606925"/>
          </a:xfrm>
          <a:prstGeom prst="roundRect">
            <a:avLst>
              <a:gd name="adj" fmla="val 0"/>
            </a:avLst>
          </a:prstGeom>
          <a:solidFill>
            <a:srgbClr val="FFA4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 name="Rounded Rectangle 12">
            <a:extLst>
              <a:ext uri="{FF2B5EF4-FFF2-40B4-BE49-F238E27FC236}">
                <a16:creationId xmlns:a16="http://schemas.microsoft.com/office/drawing/2014/main" id="{D6842FD9-D1E1-4BDE-9C3A-42602F6D3CAB}"/>
              </a:ext>
            </a:extLst>
          </p:cNvPr>
          <p:cNvSpPr/>
          <p:nvPr/>
        </p:nvSpPr>
        <p:spPr>
          <a:xfrm rot="10800000">
            <a:off x="2181226" y="1573214"/>
            <a:ext cx="4968875" cy="4606925"/>
          </a:xfrm>
          <a:prstGeom prst="roundRect">
            <a:avLst>
              <a:gd name="adj" fmla="val 0"/>
            </a:avLst>
          </a:prstGeom>
          <a:solidFill>
            <a:srgbClr val="FFD5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269" name="Title 5">
            <a:extLst>
              <a:ext uri="{FF2B5EF4-FFF2-40B4-BE49-F238E27FC236}">
                <a16:creationId xmlns:a16="http://schemas.microsoft.com/office/drawing/2014/main" id="{A0D788E4-8ACF-4839-8B9A-79E14DC5CE29}"/>
              </a:ext>
            </a:extLst>
          </p:cNvPr>
          <p:cNvSpPr>
            <a:spLocks noGrp="1"/>
          </p:cNvSpPr>
          <p:nvPr>
            <p:ph type="title"/>
          </p:nvPr>
        </p:nvSpPr>
        <p:spPr>
          <a:xfrm>
            <a:off x="1990726" y="803276"/>
            <a:ext cx="8220075" cy="631825"/>
          </a:xfrm>
        </p:spPr>
        <p:txBody>
          <a:bodyPr>
            <a:normAutofit fontScale="90000"/>
          </a:bodyPr>
          <a:lstStyle/>
          <a:p>
            <a:pPr algn="ctr" eaLnBrk="1" hangingPunct="1">
              <a:defRPr/>
            </a:pPr>
            <a:r>
              <a:rPr lang="en-GB" dirty="0"/>
              <a:t>Groups of Animals</a:t>
            </a:r>
            <a:endParaRPr lang="en-GB" altLang="en-US" dirty="0"/>
          </a:p>
        </p:txBody>
      </p:sp>
      <p:pic>
        <p:nvPicPr>
          <p:cNvPr id="10245"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9641577">
            <a:off x="7375526" y="1428751"/>
            <a:ext cx="1376363" cy="160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49476">
            <a:off x="7512051" y="1733551"/>
            <a:ext cx="962025"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7AD549A8-03A9-4060-AF48-C803CF215744}"/>
              </a:ext>
            </a:extLst>
          </p:cNvPr>
          <p:cNvPicPr>
            <a:picLocks noChangeAspect="1"/>
          </p:cNvPicPr>
          <p:nvPr/>
        </p:nvPicPr>
        <p:blipFill>
          <a:blip r:embed="rId5"/>
          <a:stretch>
            <a:fillRect/>
          </a:stretch>
        </p:blipFill>
        <p:spPr>
          <a:xfrm flipH="1">
            <a:off x="7255595" y="3678964"/>
            <a:ext cx="2799629" cy="2501968"/>
          </a:xfrm>
          <a:prstGeom prst="snipRoundRect">
            <a:avLst>
              <a:gd name="adj1" fmla="val 41450"/>
              <a:gd name="adj2" fmla="val 16667"/>
            </a:avLst>
          </a:prstGeom>
        </p:spPr>
      </p:pic>
      <p:sp>
        <p:nvSpPr>
          <p:cNvPr id="15" name="Rectangle 14">
            <a:extLst>
              <a:ext uri="{FF2B5EF4-FFF2-40B4-BE49-F238E27FC236}">
                <a16:creationId xmlns:a16="http://schemas.microsoft.com/office/drawing/2014/main" id="{40C10044-0A4E-4126-BCC5-6AF87F4F9D6C}"/>
              </a:ext>
            </a:extLst>
          </p:cNvPr>
          <p:cNvSpPr/>
          <p:nvPr/>
        </p:nvSpPr>
        <p:spPr>
          <a:xfrm>
            <a:off x="2252664" y="1722439"/>
            <a:ext cx="4814887" cy="3693319"/>
          </a:xfrm>
          <a:prstGeom prst="rect">
            <a:avLst/>
          </a:prstGeom>
        </p:spPr>
        <p:txBody>
          <a:bodyPr>
            <a:spAutoFit/>
          </a:bodyPr>
          <a:lstStyle/>
          <a:p>
            <a:pPr algn="ctr">
              <a:spcAft>
                <a:spcPts val="1200"/>
              </a:spcAft>
              <a:defRPr/>
            </a:pPr>
            <a:r>
              <a:rPr lang="en-GB" altLang="en-US" sz="2800" dirty="0">
                <a:latin typeface="Comic Sans MS" panose="030F0702030302020204" pitchFamily="66" charset="0"/>
              </a:rPr>
              <a:t>In Year 4 you learnt about different types of animals. These animals can be classified into two groups, vertebrates and invertebrates.</a:t>
            </a:r>
          </a:p>
          <a:p>
            <a:pPr algn="ctr">
              <a:spcAft>
                <a:spcPts val="1200"/>
              </a:spcAft>
              <a:defRPr/>
            </a:pPr>
            <a:r>
              <a:rPr lang="en-GB" altLang="en-US" sz="2800" dirty="0" smtClean="0">
                <a:latin typeface="Comic Sans MS" panose="030F0702030302020204" pitchFamily="66" charset="0"/>
              </a:rPr>
              <a:t>What is the difference between the two groups?</a:t>
            </a:r>
            <a:endParaRPr lang="en-GB" altLang="en-US" sz="2800" dirty="0">
              <a:latin typeface="Comic Sans MS" panose="030F0702030302020204" pitchFamily="66" charset="0"/>
            </a:endParaRPr>
          </a:p>
        </p:txBody>
      </p:sp>
      <p:pic>
        <p:nvPicPr>
          <p:cNvPr id="10250"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766079" flipH="1">
            <a:off x="8168482" y="2351882"/>
            <a:ext cx="1376362" cy="160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1"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405813" y="2397125"/>
            <a:ext cx="1173162" cy="111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45759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xEl>
                                              <p:pRg st="1" end="1"/>
                                            </p:txEl>
                                          </p:spTgt>
                                        </p:tgtEl>
                                        <p:attrNameLst>
                                          <p:attrName>style.visibility</p:attrName>
                                        </p:attrNameLst>
                                      </p:cBhvr>
                                      <p:to>
                                        <p:strVal val="visible"/>
                                      </p:to>
                                    </p:set>
                                    <p:animEffect transition="in" filter="fade">
                                      <p:cBhvr>
                                        <p:cTn id="10"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19" name="Rounded Rectangle 18">
            <a:extLst>
              <a:ext uri="{FF2B5EF4-FFF2-40B4-BE49-F238E27FC236}">
                <a16:creationId xmlns:a16="http://schemas.microsoft.com/office/drawing/2014/main" id="{9867FEDE-87C5-456D-B01A-BE78A9D88FFB}"/>
              </a:ext>
            </a:extLst>
          </p:cNvPr>
          <p:cNvSpPr/>
          <p:nvPr/>
        </p:nvSpPr>
        <p:spPr>
          <a:xfrm rot="10800000">
            <a:off x="5834063" y="1574801"/>
            <a:ext cx="4176712" cy="4606925"/>
          </a:xfrm>
          <a:prstGeom prst="roundRect">
            <a:avLst>
              <a:gd name="adj" fmla="val 0"/>
            </a:avLst>
          </a:prstGeom>
          <a:solidFill>
            <a:srgbClr val="FFA4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 name="Rounded Rectangle 12">
            <a:extLst>
              <a:ext uri="{FF2B5EF4-FFF2-40B4-BE49-F238E27FC236}">
                <a16:creationId xmlns:a16="http://schemas.microsoft.com/office/drawing/2014/main" id="{D6842FD9-D1E1-4BDE-9C3A-42602F6D3CAB}"/>
              </a:ext>
            </a:extLst>
          </p:cNvPr>
          <p:cNvSpPr/>
          <p:nvPr/>
        </p:nvSpPr>
        <p:spPr>
          <a:xfrm rot="10800000">
            <a:off x="2181226" y="1573214"/>
            <a:ext cx="4968875" cy="4606925"/>
          </a:xfrm>
          <a:prstGeom prst="roundRect">
            <a:avLst>
              <a:gd name="adj" fmla="val 0"/>
            </a:avLst>
          </a:prstGeom>
          <a:solidFill>
            <a:srgbClr val="FFD5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269" name="Title 5">
            <a:extLst>
              <a:ext uri="{FF2B5EF4-FFF2-40B4-BE49-F238E27FC236}">
                <a16:creationId xmlns:a16="http://schemas.microsoft.com/office/drawing/2014/main" id="{A0D788E4-8ACF-4839-8B9A-79E14DC5CE29}"/>
              </a:ext>
            </a:extLst>
          </p:cNvPr>
          <p:cNvSpPr>
            <a:spLocks noGrp="1"/>
          </p:cNvSpPr>
          <p:nvPr>
            <p:ph type="title"/>
          </p:nvPr>
        </p:nvSpPr>
        <p:spPr>
          <a:xfrm>
            <a:off x="1990726" y="803276"/>
            <a:ext cx="8220075" cy="631825"/>
          </a:xfrm>
        </p:spPr>
        <p:txBody>
          <a:bodyPr>
            <a:normAutofit fontScale="90000"/>
          </a:bodyPr>
          <a:lstStyle/>
          <a:p>
            <a:pPr algn="ctr" eaLnBrk="1" hangingPunct="1">
              <a:defRPr/>
            </a:pPr>
            <a:r>
              <a:rPr lang="en-GB" dirty="0"/>
              <a:t>Groups of Animals</a:t>
            </a:r>
            <a:endParaRPr lang="en-GB" altLang="en-US" dirty="0"/>
          </a:p>
        </p:txBody>
      </p:sp>
      <p:pic>
        <p:nvPicPr>
          <p:cNvPr id="10245"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9641577">
            <a:off x="7375526" y="1428751"/>
            <a:ext cx="1376363" cy="160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49476">
            <a:off x="7512051" y="1733551"/>
            <a:ext cx="962025"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7AD549A8-03A9-4060-AF48-C803CF215744}"/>
              </a:ext>
            </a:extLst>
          </p:cNvPr>
          <p:cNvPicPr>
            <a:picLocks noChangeAspect="1"/>
          </p:cNvPicPr>
          <p:nvPr/>
        </p:nvPicPr>
        <p:blipFill>
          <a:blip r:embed="rId5"/>
          <a:stretch>
            <a:fillRect/>
          </a:stretch>
        </p:blipFill>
        <p:spPr>
          <a:xfrm flipH="1">
            <a:off x="7255595" y="3678964"/>
            <a:ext cx="2799629" cy="2501968"/>
          </a:xfrm>
          <a:prstGeom prst="snipRoundRect">
            <a:avLst>
              <a:gd name="adj1" fmla="val 41450"/>
              <a:gd name="adj2" fmla="val 16667"/>
            </a:avLst>
          </a:prstGeom>
        </p:spPr>
      </p:pic>
      <p:sp>
        <p:nvSpPr>
          <p:cNvPr id="15" name="Rectangle 14">
            <a:extLst>
              <a:ext uri="{FF2B5EF4-FFF2-40B4-BE49-F238E27FC236}">
                <a16:creationId xmlns:a16="http://schemas.microsoft.com/office/drawing/2014/main" id="{40C10044-0A4E-4126-BCC5-6AF87F4F9D6C}"/>
              </a:ext>
            </a:extLst>
          </p:cNvPr>
          <p:cNvSpPr/>
          <p:nvPr/>
        </p:nvSpPr>
        <p:spPr>
          <a:xfrm>
            <a:off x="2252664" y="1722439"/>
            <a:ext cx="4814887" cy="4462760"/>
          </a:xfrm>
          <a:prstGeom prst="rect">
            <a:avLst/>
          </a:prstGeom>
        </p:spPr>
        <p:txBody>
          <a:bodyPr>
            <a:spAutoFit/>
          </a:bodyPr>
          <a:lstStyle/>
          <a:p>
            <a:pPr algn="ctr">
              <a:spcAft>
                <a:spcPts val="1200"/>
              </a:spcAft>
              <a:defRPr/>
            </a:pPr>
            <a:r>
              <a:rPr lang="en-GB" altLang="en-US" sz="2400" dirty="0">
                <a:latin typeface="Comic Sans MS" panose="030F0702030302020204" pitchFamily="66" charset="0"/>
              </a:rPr>
              <a:t>Could you remember the difference? Vertebrates have a backbone, and invertebrates don't have a backbone.</a:t>
            </a:r>
          </a:p>
          <a:p>
            <a:pPr algn="ctr">
              <a:spcAft>
                <a:spcPts val="1200"/>
              </a:spcAft>
              <a:defRPr/>
            </a:pPr>
            <a:r>
              <a:rPr lang="en-GB" altLang="en-US" sz="2400" dirty="0">
                <a:latin typeface="Comic Sans MS" panose="030F0702030302020204" pitchFamily="66" charset="0"/>
              </a:rPr>
              <a:t>The two groups can be split into further, smaller groups. Groups of invertebrates include insects, arachnids, annelids, molluscs, crustaceans and echinoderms.</a:t>
            </a:r>
          </a:p>
          <a:p>
            <a:pPr algn="ctr">
              <a:spcAft>
                <a:spcPts val="1200"/>
              </a:spcAft>
              <a:defRPr/>
            </a:pPr>
            <a:r>
              <a:rPr lang="en-GB" altLang="en-US" sz="2400" dirty="0">
                <a:latin typeface="Comic Sans MS" panose="030F0702030302020204" pitchFamily="66" charset="0"/>
              </a:rPr>
              <a:t>What groups can vertebrates be sorted into? </a:t>
            </a:r>
            <a:endParaRPr lang="en-GB" altLang="en-US" sz="2000" dirty="0"/>
          </a:p>
        </p:txBody>
      </p:sp>
      <p:pic>
        <p:nvPicPr>
          <p:cNvPr id="10250"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766079" flipH="1">
            <a:off x="8168482" y="2351882"/>
            <a:ext cx="1376362" cy="160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1"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405813" y="2397125"/>
            <a:ext cx="1173162" cy="111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77883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fade">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fade">
                                      <p:cBhvr>
                                        <p:cTn id="17"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19" name="Rounded Rectangle 18">
            <a:extLst>
              <a:ext uri="{FF2B5EF4-FFF2-40B4-BE49-F238E27FC236}">
                <a16:creationId xmlns:a16="http://schemas.microsoft.com/office/drawing/2014/main" id="{9867FEDE-87C5-456D-B01A-BE78A9D88FFB}"/>
              </a:ext>
            </a:extLst>
          </p:cNvPr>
          <p:cNvSpPr/>
          <p:nvPr/>
        </p:nvSpPr>
        <p:spPr>
          <a:xfrm rot="10800000">
            <a:off x="5834063" y="1574801"/>
            <a:ext cx="4176712" cy="4606925"/>
          </a:xfrm>
          <a:prstGeom prst="roundRect">
            <a:avLst>
              <a:gd name="adj" fmla="val 0"/>
            </a:avLst>
          </a:prstGeom>
          <a:solidFill>
            <a:srgbClr val="FFA4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 name="Rounded Rectangle 12">
            <a:extLst>
              <a:ext uri="{FF2B5EF4-FFF2-40B4-BE49-F238E27FC236}">
                <a16:creationId xmlns:a16="http://schemas.microsoft.com/office/drawing/2014/main" id="{D6842FD9-D1E1-4BDE-9C3A-42602F6D3CAB}"/>
              </a:ext>
            </a:extLst>
          </p:cNvPr>
          <p:cNvSpPr/>
          <p:nvPr/>
        </p:nvSpPr>
        <p:spPr>
          <a:xfrm rot="10800000">
            <a:off x="2181226" y="1573214"/>
            <a:ext cx="4968875" cy="4606925"/>
          </a:xfrm>
          <a:prstGeom prst="roundRect">
            <a:avLst>
              <a:gd name="adj" fmla="val 0"/>
            </a:avLst>
          </a:prstGeom>
          <a:solidFill>
            <a:srgbClr val="FFD5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269" name="Title 5">
            <a:extLst>
              <a:ext uri="{FF2B5EF4-FFF2-40B4-BE49-F238E27FC236}">
                <a16:creationId xmlns:a16="http://schemas.microsoft.com/office/drawing/2014/main" id="{A0D788E4-8ACF-4839-8B9A-79E14DC5CE29}"/>
              </a:ext>
            </a:extLst>
          </p:cNvPr>
          <p:cNvSpPr>
            <a:spLocks noGrp="1"/>
          </p:cNvSpPr>
          <p:nvPr>
            <p:ph type="title"/>
          </p:nvPr>
        </p:nvSpPr>
        <p:spPr>
          <a:xfrm>
            <a:off x="1990726" y="803276"/>
            <a:ext cx="8220075" cy="631825"/>
          </a:xfrm>
        </p:spPr>
        <p:txBody>
          <a:bodyPr>
            <a:normAutofit fontScale="90000"/>
          </a:bodyPr>
          <a:lstStyle/>
          <a:p>
            <a:pPr algn="ctr" eaLnBrk="1" hangingPunct="1">
              <a:defRPr/>
            </a:pPr>
            <a:r>
              <a:rPr lang="en-GB" dirty="0"/>
              <a:t>Groups of Animals</a:t>
            </a:r>
            <a:endParaRPr lang="en-GB" altLang="en-US" dirty="0"/>
          </a:p>
        </p:txBody>
      </p:sp>
      <p:pic>
        <p:nvPicPr>
          <p:cNvPr id="10245"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9641577">
            <a:off x="7375526" y="1428751"/>
            <a:ext cx="1376363" cy="160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49476">
            <a:off x="7512051" y="1733551"/>
            <a:ext cx="962025"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7AD549A8-03A9-4060-AF48-C803CF215744}"/>
              </a:ext>
            </a:extLst>
          </p:cNvPr>
          <p:cNvPicPr>
            <a:picLocks noChangeAspect="1"/>
          </p:cNvPicPr>
          <p:nvPr/>
        </p:nvPicPr>
        <p:blipFill>
          <a:blip r:embed="rId5"/>
          <a:stretch>
            <a:fillRect/>
          </a:stretch>
        </p:blipFill>
        <p:spPr>
          <a:xfrm flipH="1">
            <a:off x="7255595" y="3678964"/>
            <a:ext cx="2799629" cy="2501968"/>
          </a:xfrm>
          <a:prstGeom prst="snipRoundRect">
            <a:avLst>
              <a:gd name="adj1" fmla="val 41450"/>
              <a:gd name="adj2" fmla="val 16667"/>
            </a:avLst>
          </a:prstGeom>
        </p:spPr>
      </p:pic>
      <p:sp>
        <p:nvSpPr>
          <p:cNvPr id="15" name="Rectangle 14">
            <a:extLst>
              <a:ext uri="{FF2B5EF4-FFF2-40B4-BE49-F238E27FC236}">
                <a16:creationId xmlns:a16="http://schemas.microsoft.com/office/drawing/2014/main" id="{40C10044-0A4E-4126-BCC5-6AF87F4F9D6C}"/>
              </a:ext>
            </a:extLst>
          </p:cNvPr>
          <p:cNvSpPr/>
          <p:nvPr/>
        </p:nvSpPr>
        <p:spPr>
          <a:xfrm>
            <a:off x="2252664" y="1722439"/>
            <a:ext cx="4814887" cy="3416320"/>
          </a:xfrm>
          <a:prstGeom prst="rect">
            <a:avLst/>
          </a:prstGeom>
        </p:spPr>
        <p:txBody>
          <a:bodyPr>
            <a:spAutoFit/>
          </a:bodyPr>
          <a:lstStyle/>
          <a:p>
            <a:pPr algn="ctr">
              <a:spcAft>
                <a:spcPts val="1200"/>
              </a:spcAft>
              <a:defRPr/>
            </a:pPr>
            <a:r>
              <a:rPr lang="en-GB" altLang="en-US" sz="3600" dirty="0">
                <a:latin typeface="Comic Sans MS" panose="030F0702030302020204" pitchFamily="66" charset="0"/>
              </a:rPr>
              <a:t>How many did you think of? Vertebrates can be sorted into mammals, birds, fish, reptiles and amphibians</a:t>
            </a:r>
            <a:r>
              <a:rPr lang="en-GB" altLang="en-US" sz="3200" dirty="0"/>
              <a:t>.</a:t>
            </a:r>
          </a:p>
        </p:txBody>
      </p:sp>
      <p:pic>
        <p:nvPicPr>
          <p:cNvPr id="10250"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766079" flipH="1">
            <a:off x="8168482" y="2351882"/>
            <a:ext cx="1376362" cy="160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1"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405813" y="2397125"/>
            <a:ext cx="1173162" cy="111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01421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17" name="Rounded Rectangle 16">
            <a:extLst>
              <a:ext uri="{FF2B5EF4-FFF2-40B4-BE49-F238E27FC236}">
                <a16:creationId xmlns:a16="http://schemas.microsoft.com/office/drawing/2014/main" id="{AC1A60F7-DE82-4397-9FD0-800E2B9CC194}"/>
              </a:ext>
            </a:extLst>
          </p:cNvPr>
          <p:cNvSpPr/>
          <p:nvPr/>
        </p:nvSpPr>
        <p:spPr>
          <a:xfrm rot="10800000">
            <a:off x="2166939" y="1571626"/>
            <a:ext cx="1925637" cy="1495425"/>
          </a:xfrm>
          <a:prstGeom prst="roundRect">
            <a:avLst>
              <a:gd name="adj" fmla="val 0"/>
            </a:avLst>
          </a:prstGeom>
          <a:solidFill>
            <a:srgbClr val="FFD5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9" name="Rounded Rectangle 18">
            <a:extLst>
              <a:ext uri="{FF2B5EF4-FFF2-40B4-BE49-F238E27FC236}">
                <a16:creationId xmlns:a16="http://schemas.microsoft.com/office/drawing/2014/main" id="{A53479A3-4CD2-469A-A869-551F5E1FFB78}"/>
              </a:ext>
            </a:extLst>
          </p:cNvPr>
          <p:cNvSpPr/>
          <p:nvPr/>
        </p:nvSpPr>
        <p:spPr>
          <a:xfrm>
            <a:off x="4127500" y="1571626"/>
            <a:ext cx="1924050" cy="1495425"/>
          </a:xfrm>
          <a:prstGeom prst="roundRect">
            <a:avLst>
              <a:gd name="adj" fmla="val 0"/>
            </a:avLst>
          </a:prstGeom>
          <a:solidFill>
            <a:srgbClr val="FFA44B"/>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ctr">
              <a:defRPr/>
            </a:pPr>
            <a:r>
              <a:rPr lang="en-GB" dirty="0">
                <a:solidFill>
                  <a:schemeClr val="tx1"/>
                </a:solidFill>
              </a:rPr>
              <a:t>mammals</a:t>
            </a:r>
          </a:p>
        </p:txBody>
      </p:sp>
      <p:sp>
        <p:nvSpPr>
          <p:cNvPr id="21" name="Rounded Rectangle 20">
            <a:extLst>
              <a:ext uri="{FF2B5EF4-FFF2-40B4-BE49-F238E27FC236}">
                <a16:creationId xmlns:a16="http://schemas.microsoft.com/office/drawing/2014/main" id="{73649773-4193-4390-94A6-7D19CA46E807}"/>
              </a:ext>
            </a:extLst>
          </p:cNvPr>
          <p:cNvSpPr/>
          <p:nvPr/>
        </p:nvSpPr>
        <p:spPr>
          <a:xfrm>
            <a:off x="6086475" y="1571626"/>
            <a:ext cx="1924050" cy="1495425"/>
          </a:xfrm>
          <a:prstGeom prst="roundRect">
            <a:avLst>
              <a:gd name="adj" fmla="val 0"/>
            </a:avLst>
          </a:prstGeom>
          <a:solidFill>
            <a:srgbClr val="FFD550"/>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ctr">
              <a:defRPr/>
            </a:pPr>
            <a:r>
              <a:rPr lang="en-GB" dirty="0">
                <a:solidFill>
                  <a:schemeClr val="tx1"/>
                </a:solidFill>
              </a:rPr>
              <a:t>arachnids</a:t>
            </a:r>
          </a:p>
        </p:txBody>
      </p:sp>
      <p:sp>
        <p:nvSpPr>
          <p:cNvPr id="22" name="Rounded Rectangle 21">
            <a:extLst>
              <a:ext uri="{FF2B5EF4-FFF2-40B4-BE49-F238E27FC236}">
                <a16:creationId xmlns:a16="http://schemas.microsoft.com/office/drawing/2014/main" id="{0FFD1F64-0CF4-46A2-8114-AD983FCA7FDD}"/>
              </a:ext>
            </a:extLst>
          </p:cNvPr>
          <p:cNvSpPr/>
          <p:nvPr/>
        </p:nvSpPr>
        <p:spPr>
          <a:xfrm>
            <a:off x="8045450" y="1571626"/>
            <a:ext cx="1925638" cy="1495425"/>
          </a:xfrm>
          <a:prstGeom prst="roundRect">
            <a:avLst>
              <a:gd name="adj" fmla="val 0"/>
            </a:avLst>
          </a:prstGeom>
          <a:solidFill>
            <a:srgbClr val="FFA44B"/>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ctr">
              <a:defRPr/>
            </a:pPr>
            <a:r>
              <a:rPr lang="en-GB" dirty="0">
                <a:solidFill>
                  <a:schemeClr val="tx1"/>
                </a:solidFill>
              </a:rPr>
              <a:t>fish</a:t>
            </a:r>
          </a:p>
        </p:txBody>
      </p:sp>
      <p:sp>
        <p:nvSpPr>
          <p:cNvPr id="24" name="Rounded Rectangle 23">
            <a:extLst>
              <a:ext uri="{FF2B5EF4-FFF2-40B4-BE49-F238E27FC236}">
                <a16:creationId xmlns:a16="http://schemas.microsoft.com/office/drawing/2014/main" id="{356E8FB2-D6D5-4409-9FB8-C49FED279712}"/>
              </a:ext>
            </a:extLst>
          </p:cNvPr>
          <p:cNvSpPr/>
          <p:nvPr/>
        </p:nvSpPr>
        <p:spPr>
          <a:xfrm>
            <a:off x="2166939" y="3105151"/>
            <a:ext cx="1925637" cy="1495425"/>
          </a:xfrm>
          <a:prstGeom prst="roundRect">
            <a:avLst>
              <a:gd name="adj" fmla="val 0"/>
            </a:avLst>
          </a:prstGeom>
          <a:solidFill>
            <a:srgbClr val="FFA44B"/>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ctr">
              <a:defRPr/>
            </a:pPr>
            <a:r>
              <a:rPr lang="en-GB" dirty="0">
                <a:solidFill>
                  <a:schemeClr val="tx1"/>
                </a:solidFill>
              </a:rPr>
              <a:t>insects</a:t>
            </a:r>
          </a:p>
        </p:txBody>
      </p:sp>
      <p:sp>
        <p:nvSpPr>
          <p:cNvPr id="25" name="Rounded Rectangle 24">
            <a:extLst>
              <a:ext uri="{FF2B5EF4-FFF2-40B4-BE49-F238E27FC236}">
                <a16:creationId xmlns:a16="http://schemas.microsoft.com/office/drawing/2014/main" id="{6F6F7D49-2C68-4829-BEC0-B8700BDB79E1}"/>
              </a:ext>
            </a:extLst>
          </p:cNvPr>
          <p:cNvSpPr/>
          <p:nvPr/>
        </p:nvSpPr>
        <p:spPr>
          <a:xfrm>
            <a:off x="4127500" y="3105151"/>
            <a:ext cx="1924050" cy="1495425"/>
          </a:xfrm>
          <a:prstGeom prst="roundRect">
            <a:avLst>
              <a:gd name="adj" fmla="val 0"/>
            </a:avLst>
          </a:prstGeom>
          <a:solidFill>
            <a:srgbClr val="FFD550"/>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ctr">
              <a:defRPr/>
            </a:pPr>
            <a:r>
              <a:rPr lang="en-GB" dirty="0">
                <a:solidFill>
                  <a:schemeClr val="tx1"/>
                </a:solidFill>
              </a:rPr>
              <a:t>molluscs</a:t>
            </a:r>
          </a:p>
        </p:txBody>
      </p:sp>
      <p:sp>
        <p:nvSpPr>
          <p:cNvPr id="26" name="Rounded Rectangle 25">
            <a:extLst>
              <a:ext uri="{FF2B5EF4-FFF2-40B4-BE49-F238E27FC236}">
                <a16:creationId xmlns:a16="http://schemas.microsoft.com/office/drawing/2014/main" id="{4C7846C5-687D-4AE9-8864-36297F29DF09}"/>
              </a:ext>
            </a:extLst>
          </p:cNvPr>
          <p:cNvSpPr/>
          <p:nvPr/>
        </p:nvSpPr>
        <p:spPr>
          <a:xfrm>
            <a:off x="6086475" y="3105151"/>
            <a:ext cx="1924050" cy="1495425"/>
          </a:xfrm>
          <a:prstGeom prst="roundRect">
            <a:avLst>
              <a:gd name="adj" fmla="val 0"/>
            </a:avLst>
          </a:prstGeom>
          <a:solidFill>
            <a:srgbClr val="FFA44B"/>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ctr">
              <a:defRPr/>
            </a:pPr>
            <a:r>
              <a:rPr lang="en-GB" dirty="0">
                <a:solidFill>
                  <a:schemeClr val="tx1"/>
                </a:solidFill>
              </a:rPr>
              <a:t>amphibians</a:t>
            </a:r>
          </a:p>
        </p:txBody>
      </p:sp>
      <p:sp>
        <p:nvSpPr>
          <p:cNvPr id="29" name="Rounded Rectangle 28">
            <a:extLst>
              <a:ext uri="{FF2B5EF4-FFF2-40B4-BE49-F238E27FC236}">
                <a16:creationId xmlns:a16="http://schemas.microsoft.com/office/drawing/2014/main" id="{E970FF31-4F7F-4E2C-9AF0-F91EF9CC5E3B}"/>
              </a:ext>
            </a:extLst>
          </p:cNvPr>
          <p:cNvSpPr/>
          <p:nvPr/>
        </p:nvSpPr>
        <p:spPr>
          <a:xfrm>
            <a:off x="8045450" y="3105151"/>
            <a:ext cx="1925638" cy="1495425"/>
          </a:xfrm>
          <a:prstGeom prst="roundRect">
            <a:avLst>
              <a:gd name="adj" fmla="val 0"/>
            </a:avLst>
          </a:prstGeom>
          <a:solidFill>
            <a:srgbClr val="FFD550"/>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ctr">
              <a:defRPr/>
            </a:pPr>
            <a:r>
              <a:rPr lang="en-GB" dirty="0">
                <a:solidFill>
                  <a:schemeClr val="tx1"/>
                </a:solidFill>
              </a:rPr>
              <a:t>echinoderms</a:t>
            </a:r>
          </a:p>
        </p:txBody>
      </p:sp>
      <p:sp>
        <p:nvSpPr>
          <p:cNvPr id="32" name="Rounded Rectangle 31">
            <a:extLst>
              <a:ext uri="{FF2B5EF4-FFF2-40B4-BE49-F238E27FC236}">
                <a16:creationId xmlns:a16="http://schemas.microsoft.com/office/drawing/2014/main" id="{5D1BF900-76B2-45B5-B5B0-A68F099E571B}"/>
              </a:ext>
            </a:extLst>
          </p:cNvPr>
          <p:cNvSpPr/>
          <p:nvPr/>
        </p:nvSpPr>
        <p:spPr>
          <a:xfrm>
            <a:off x="8045450" y="4648201"/>
            <a:ext cx="1925638" cy="1495425"/>
          </a:xfrm>
          <a:prstGeom prst="roundRect">
            <a:avLst>
              <a:gd name="adj" fmla="val 0"/>
            </a:avLst>
          </a:prstGeom>
          <a:solidFill>
            <a:srgbClr val="FFA44B"/>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ctr">
              <a:defRPr/>
            </a:pPr>
            <a:r>
              <a:rPr lang="en-GB" dirty="0">
                <a:solidFill>
                  <a:schemeClr val="tx1"/>
                </a:solidFill>
              </a:rPr>
              <a:t>annelids</a:t>
            </a:r>
          </a:p>
        </p:txBody>
      </p:sp>
      <p:sp>
        <p:nvSpPr>
          <p:cNvPr id="33" name="Rounded Rectangle 32">
            <a:extLst>
              <a:ext uri="{FF2B5EF4-FFF2-40B4-BE49-F238E27FC236}">
                <a16:creationId xmlns:a16="http://schemas.microsoft.com/office/drawing/2014/main" id="{742699B5-7204-47C1-B515-F984E9F3A437}"/>
              </a:ext>
            </a:extLst>
          </p:cNvPr>
          <p:cNvSpPr/>
          <p:nvPr/>
        </p:nvSpPr>
        <p:spPr>
          <a:xfrm>
            <a:off x="6086475" y="4648201"/>
            <a:ext cx="1924050" cy="1495425"/>
          </a:xfrm>
          <a:prstGeom prst="roundRect">
            <a:avLst>
              <a:gd name="adj" fmla="val 0"/>
            </a:avLst>
          </a:prstGeom>
          <a:solidFill>
            <a:srgbClr val="FFD550"/>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ctr">
              <a:defRPr/>
            </a:pPr>
            <a:r>
              <a:rPr lang="en-GB" dirty="0">
                <a:solidFill>
                  <a:schemeClr val="tx1"/>
                </a:solidFill>
              </a:rPr>
              <a:t>reptiles</a:t>
            </a:r>
          </a:p>
        </p:txBody>
      </p:sp>
      <p:sp>
        <p:nvSpPr>
          <p:cNvPr id="34" name="Rounded Rectangle 33">
            <a:extLst>
              <a:ext uri="{FF2B5EF4-FFF2-40B4-BE49-F238E27FC236}">
                <a16:creationId xmlns:a16="http://schemas.microsoft.com/office/drawing/2014/main" id="{F5898A5E-AFB5-4E71-A5F8-1D2DC3CCD6AB}"/>
              </a:ext>
            </a:extLst>
          </p:cNvPr>
          <p:cNvSpPr/>
          <p:nvPr/>
        </p:nvSpPr>
        <p:spPr>
          <a:xfrm>
            <a:off x="4127500" y="4648201"/>
            <a:ext cx="1924050" cy="1495425"/>
          </a:xfrm>
          <a:prstGeom prst="roundRect">
            <a:avLst>
              <a:gd name="adj" fmla="val 0"/>
            </a:avLst>
          </a:prstGeom>
          <a:solidFill>
            <a:srgbClr val="FFA44B"/>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ctr">
              <a:defRPr/>
            </a:pPr>
            <a:r>
              <a:rPr lang="en-GB" dirty="0">
                <a:solidFill>
                  <a:schemeClr val="tx1"/>
                </a:solidFill>
              </a:rPr>
              <a:t>crustaceans</a:t>
            </a:r>
          </a:p>
        </p:txBody>
      </p:sp>
      <p:sp>
        <p:nvSpPr>
          <p:cNvPr id="35" name="Rounded Rectangle 34">
            <a:extLst>
              <a:ext uri="{FF2B5EF4-FFF2-40B4-BE49-F238E27FC236}">
                <a16:creationId xmlns:a16="http://schemas.microsoft.com/office/drawing/2014/main" id="{C49D28FC-46DA-49D5-8E37-B86A02C7E890}"/>
              </a:ext>
            </a:extLst>
          </p:cNvPr>
          <p:cNvSpPr/>
          <p:nvPr/>
        </p:nvSpPr>
        <p:spPr>
          <a:xfrm>
            <a:off x="2166939" y="4648201"/>
            <a:ext cx="1925637" cy="1495425"/>
          </a:xfrm>
          <a:prstGeom prst="roundRect">
            <a:avLst>
              <a:gd name="adj" fmla="val 0"/>
            </a:avLst>
          </a:prstGeom>
          <a:solidFill>
            <a:srgbClr val="FFD550"/>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ctr">
              <a:defRPr/>
            </a:pPr>
            <a:r>
              <a:rPr lang="en-GB" dirty="0">
                <a:solidFill>
                  <a:schemeClr val="tx1"/>
                </a:solidFill>
              </a:rPr>
              <a:t>birds</a:t>
            </a:r>
          </a:p>
        </p:txBody>
      </p:sp>
      <p:sp>
        <p:nvSpPr>
          <p:cNvPr id="11269" name="Title 5">
            <a:extLst>
              <a:ext uri="{FF2B5EF4-FFF2-40B4-BE49-F238E27FC236}">
                <a16:creationId xmlns:a16="http://schemas.microsoft.com/office/drawing/2014/main" id="{A73F4BC0-D926-4918-AD05-467D9F73A002}"/>
              </a:ext>
            </a:extLst>
          </p:cNvPr>
          <p:cNvSpPr>
            <a:spLocks noGrp="1"/>
          </p:cNvSpPr>
          <p:nvPr>
            <p:ph type="title"/>
          </p:nvPr>
        </p:nvSpPr>
        <p:spPr>
          <a:xfrm>
            <a:off x="1990726" y="803276"/>
            <a:ext cx="8220075" cy="631825"/>
          </a:xfrm>
        </p:spPr>
        <p:txBody>
          <a:bodyPr>
            <a:normAutofit fontScale="90000"/>
          </a:bodyPr>
          <a:lstStyle/>
          <a:p>
            <a:pPr algn="ctr" eaLnBrk="1" hangingPunct="1">
              <a:defRPr/>
            </a:pPr>
            <a:r>
              <a:rPr lang="en-GB" dirty="0"/>
              <a:t>Groups of Animals</a:t>
            </a:r>
            <a:endParaRPr lang="en-GB" altLang="en-US" dirty="0"/>
          </a:p>
        </p:txBody>
      </p:sp>
      <p:sp>
        <p:nvSpPr>
          <p:cNvPr id="12303" name="Rectangle 8"/>
          <p:cNvSpPr>
            <a:spLocks noChangeArrowheads="1"/>
          </p:cNvSpPr>
          <p:nvPr/>
        </p:nvSpPr>
        <p:spPr bwMode="auto">
          <a:xfrm>
            <a:off x="2211389" y="1641475"/>
            <a:ext cx="1831975"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a:lnSpc>
                <a:spcPct val="100000"/>
              </a:lnSpc>
              <a:spcBef>
                <a:spcPct val="0"/>
              </a:spcBef>
              <a:spcAft>
                <a:spcPts val="1200"/>
              </a:spcAft>
              <a:buNone/>
            </a:pPr>
            <a:r>
              <a:rPr lang="en-GB" altLang="en-US" sz="1200">
                <a:solidFill>
                  <a:schemeClr val="tx1"/>
                </a:solidFill>
              </a:rPr>
              <a:t>There are lots of different groups of animals! Can you think of an example animal for each group? Think about what you learnt in Year 4. Use the pictures to help you.</a:t>
            </a:r>
          </a:p>
        </p:txBody>
      </p:sp>
      <p:pic>
        <p:nvPicPr>
          <p:cNvPr id="12304" name="Picture 10"/>
          <p:cNvPicPr>
            <a:picLocks noChangeAspect="1"/>
          </p:cNvPicPr>
          <p:nvPr/>
        </p:nvPicPr>
        <p:blipFill>
          <a:blip r:embed="rId3">
            <a:extLst>
              <a:ext uri="{28A0092B-C50C-407E-A947-70E740481C1C}">
                <a14:useLocalDpi xmlns:a14="http://schemas.microsoft.com/office/drawing/2010/main" val="0"/>
              </a:ext>
            </a:extLst>
          </a:blip>
          <a:srcRect r="-938"/>
          <a:stretch>
            <a:fillRect/>
          </a:stretch>
        </p:blipFill>
        <p:spPr bwMode="auto">
          <a:xfrm>
            <a:off x="8154988" y="1543051"/>
            <a:ext cx="1706562" cy="102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5" name="Picture 38"/>
          <p:cNvPicPr>
            <a:picLocks noChangeAspect="1"/>
          </p:cNvPicPr>
          <p:nvPr/>
        </p:nvPicPr>
        <p:blipFill>
          <a:blip r:embed="rId4">
            <a:extLst>
              <a:ext uri="{28A0092B-C50C-407E-A947-70E740481C1C}">
                <a14:useLocalDpi xmlns:a14="http://schemas.microsoft.com/office/drawing/2010/main" val="0"/>
              </a:ext>
            </a:extLst>
          </a:blip>
          <a:srcRect r="-348"/>
          <a:stretch>
            <a:fillRect/>
          </a:stretch>
        </p:blipFill>
        <p:spPr bwMode="auto">
          <a:xfrm>
            <a:off x="2365375" y="3173413"/>
            <a:ext cx="152400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7"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62464" y="1516064"/>
            <a:ext cx="1328737"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8"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189413" y="3227388"/>
            <a:ext cx="1911350" cy="98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9"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286501" y="3173414"/>
            <a:ext cx="1439863"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0" name="Picture 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377238" y="3074988"/>
            <a:ext cx="1262062" cy="116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1" name="Picture 10"/>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128838" y="4819650"/>
            <a:ext cx="198120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2" name="Picture 11"/>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148139" y="4637088"/>
            <a:ext cx="1798637" cy="116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3" name="Picture 12"/>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991226" y="4760914"/>
            <a:ext cx="210502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4" name="Picture 13"/>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8207375" y="4613276"/>
            <a:ext cx="1601788"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5" name="Picture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196013" y="1484314"/>
            <a:ext cx="1706562" cy="123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18785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Box 2"/>
          <p:cNvSpPr txBox="1"/>
          <p:nvPr/>
        </p:nvSpPr>
        <p:spPr>
          <a:xfrm>
            <a:off x="257174" y="357187"/>
            <a:ext cx="9458325" cy="6124754"/>
          </a:xfrm>
          <a:prstGeom prst="rect">
            <a:avLst/>
          </a:prstGeom>
          <a:noFill/>
        </p:spPr>
        <p:txBody>
          <a:bodyPr wrap="square" rtlCol="0">
            <a:spAutoFit/>
          </a:bodyPr>
          <a:lstStyle/>
          <a:p>
            <a:r>
              <a:rPr lang="en-GB" sz="2800" dirty="0" smtClean="0">
                <a:latin typeface="Comic Sans MS" panose="030F0702030302020204" pitchFamily="66" charset="0"/>
              </a:rPr>
              <a:t>I am full of holes; I hold water, what am I?</a:t>
            </a:r>
          </a:p>
          <a:p>
            <a:r>
              <a:rPr lang="en-GB" sz="2800" dirty="0" smtClean="0">
                <a:latin typeface="Comic Sans MS" panose="030F0702030302020204" pitchFamily="66" charset="0"/>
              </a:rPr>
              <a:t>A sponge</a:t>
            </a:r>
          </a:p>
          <a:p>
            <a:endParaRPr lang="en-GB" sz="2800" dirty="0">
              <a:latin typeface="Comic Sans MS" panose="030F0702030302020204" pitchFamily="66" charset="0"/>
            </a:endParaRPr>
          </a:p>
          <a:p>
            <a:r>
              <a:rPr lang="en-GB" sz="2800" dirty="0" smtClean="0">
                <a:latin typeface="Comic Sans MS" panose="030F0702030302020204" pitchFamily="66" charset="0"/>
              </a:rPr>
              <a:t>What gets wet when drying?</a:t>
            </a:r>
          </a:p>
          <a:p>
            <a:r>
              <a:rPr lang="en-GB" sz="2800" dirty="0" smtClean="0">
                <a:latin typeface="Comic Sans MS" panose="030F0702030302020204" pitchFamily="66" charset="0"/>
              </a:rPr>
              <a:t>A towel</a:t>
            </a:r>
          </a:p>
          <a:p>
            <a:endParaRPr lang="en-GB" sz="2800" dirty="0">
              <a:latin typeface="Comic Sans MS" panose="030F0702030302020204" pitchFamily="66" charset="0"/>
            </a:endParaRPr>
          </a:p>
          <a:p>
            <a:r>
              <a:rPr lang="en-GB" sz="2800" dirty="0" smtClean="0">
                <a:latin typeface="Comic Sans MS" panose="030F0702030302020204" pitchFamily="66" charset="0"/>
              </a:rPr>
              <a:t>What can’t be used until it’s broken?</a:t>
            </a:r>
          </a:p>
          <a:p>
            <a:r>
              <a:rPr lang="en-GB" sz="2800" dirty="0" smtClean="0">
                <a:latin typeface="Comic Sans MS" panose="030F0702030302020204" pitchFamily="66" charset="0"/>
              </a:rPr>
              <a:t>An egg </a:t>
            </a:r>
          </a:p>
          <a:p>
            <a:endParaRPr lang="en-GB" sz="2800" dirty="0">
              <a:latin typeface="Comic Sans MS" panose="030F0702030302020204" pitchFamily="66" charset="0"/>
            </a:endParaRPr>
          </a:p>
          <a:p>
            <a:r>
              <a:rPr lang="en-GB" sz="2800" dirty="0" smtClean="0">
                <a:latin typeface="Comic Sans MS" panose="030F0702030302020204" pitchFamily="66" charset="0"/>
              </a:rPr>
              <a:t>What has many keys but can’t open any doors?</a:t>
            </a:r>
          </a:p>
          <a:p>
            <a:r>
              <a:rPr lang="en-GB" sz="2800" dirty="0" smtClean="0">
                <a:latin typeface="Comic Sans MS" panose="030F0702030302020204" pitchFamily="66" charset="0"/>
              </a:rPr>
              <a:t>A piano</a:t>
            </a:r>
          </a:p>
          <a:p>
            <a:endParaRPr lang="en-GB" sz="2800" dirty="0">
              <a:latin typeface="Comic Sans MS" panose="030F0702030302020204" pitchFamily="66" charset="0"/>
            </a:endParaRPr>
          </a:p>
          <a:p>
            <a:r>
              <a:rPr lang="en-GB" sz="2800" dirty="0" smtClean="0">
                <a:latin typeface="Comic Sans MS" panose="030F0702030302020204" pitchFamily="66" charset="0"/>
              </a:rPr>
              <a:t>What has four legs and only one foot?</a:t>
            </a:r>
          </a:p>
          <a:p>
            <a:r>
              <a:rPr lang="en-GB" sz="2800" dirty="0" smtClean="0">
                <a:latin typeface="Comic Sans MS" panose="030F0702030302020204" pitchFamily="66" charset="0"/>
              </a:rPr>
              <a:t>A bed</a:t>
            </a:r>
            <a:endParaRPr lang="en-GB" sz="2800" dirty="0">
              <a:latin typeface="Comic Sans MS" panose="030F0702030302020204" pitchFamily="66" charset="0"/>
            </a:endParaRPr>
          </a:p>
        </p:txBody>
      </p:sp>
    </p:spTree>
    <p:extLst>
      <p:ext uri="{BB962C8B-B14F-4D97-AF65-F5344CB8AC3E}">
        <p14:creationId xmlns:p14="http://schemas.microsoft.com/office/powerpoint/2010/main" val="348791598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13" name="Rounded Rectangle 12">
            <a:extLst>
              <a:ext uri="{FF2B5EF4-FFF2-40B4-BE49-F238E27FC236}">
                <a16:creationId xmlns:a16="http://schemas.microsoft.com/office/drawing/2014/main" id="{F87A7448-082E-4039-8233-8DC1B94C3B22}"/>
              </a:ext>
            </a:extLst>
          </p:cNvPr>
          <p:cNvSpPr/>
          <p:nvPr/>
        </p:nvSpPr>
        <p:spPr>
          <a:xfrm rot="10800000">
            <a:off x="1215231" y="1435100"/>
            <a:ext cx="10165532" cy="5040655"/>
          </a:xfrm>
          <a:prstGeom prst="roundRect">
            <a:avLst>
              <a:gd name="adj" fmla="val 0"/>
            </a:avLst>
          </a:prstGeom>
          <a:solidFill>
            <a:srgbClr val="A4FEA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269" name="Title 5">
            <a:extLst>
              <a:ext uri="{FF2B5EF4-FFF2-40B4-BE49-F238E27FC236}">
                <a16:creationId xmlns:a16="http://schemas.microsoft.com/office/drawing/2014/main" id="{8B65325A-BDCE-4B6D-958A-44CAEF8A6535}"/>
              </a:ext>
            </a:extLst>
          </p:cNvPr>
          <p:cNvSpPr>
            <a:spLocks noGrp="1"/>
          </p:cNvSpPr>
          <p:nvPr>
            <p:ph type="title"/>
          </p:nvPr>
        </p:nvSpPr>
        <p:spPr>
          <a:xfrm>
            <a:off x="1787525" y="287428"/>
            <a:ext cx="8220075" cy="631825"/>
          </a:xfrm>
        </p:spPr>
        <p:txBody>
          <a:bodyPr>
            <a:normAutofit fontScale="90000"/>
          </a:bodyPr>
          <a:lstStyle/>
          <a:p>
            <a:pPr algn="ctr" eaLnBrk="1" hangingPunct="1">
              <a:defRPr/>
            </a:pPr>
            <a:r>
              <a:rPr lang="en-GB" dirty="0" smtClean="0"/>
              <a:t>Task 1: Identifying </a:t>
            </a:r>
            <a:r>
              <a:rPr lang="en-GB" dirty="0"/>
              <a:t>Characteristics</a:t>
            </a:r>
            <a:endParaRPr lang="en-GB" altLang="en-US" dirty="0"/>
          </a:p>
        </p:txBody>
      </p:sp>
      <p:sp>
        <p:nvSpPr>
          <p:cNvPr id="11" name="Rectangle 10">
            <a:extLst>
              <a:ext uri="{FF2B5EF4-FFF2-40B4-BE49-F238E27FC236}">
                <a16:creationId xmlns:a16="http://schemas.microsoft.com/office/drawing/2014/main" id="{E75CAFFA-BAA8-4135-8C25-D5E73E95A69D}"/>
              </a:ext>
            </a:extLst>
          </p:cNvPr>
          <p:cNvSpPr/>
          <p:nvPr/>
        </p:nvSpPr>
        <p:spPr>
          <a:xfrm>
            <a:off x="1169986" y="1547813"/>
            <a:ext cx="9985694" cy="4708981"/>
          </a:xfrm>
          <a:prstGeom prst="rect">
            <a:avLst/>
          </a:prstGeom>
        </p:spPr>
        <p:txBody>
          <a:bodyPr wrap="square">
            <a:spAutoFit/>
          </a:bodyPr>
          <a:lstStyle/>
          <a:p>
            <a:pPr algn="ctr">
              <a:spcAft>
                <a:spcPts val="1200"/>
              </a:spcAft>
              <a:defRPr/>
            </a:pPr>
            <a:r>
              <a:rPr lang="en-GB" altLang="en-US" sz="2800" dirty="0">
                <a:latin typeface="Comic Sans MS" panose="030F0702030302020204" pitchFamily="66" charset="0"/>
              </a:rPr>
              <a:t>Each group of animals is defined by a set of characteristics. The animals in a particular group share similar characteristics, and are different to the animals in other groups. Can you recall any of the characteristics of each group of animals</a:t>
            </a:r>
            <a:r>
              <a:rPr lang="en-GB" altLang="en-US" sz="2800" dirty="0" smtClean="0">
                <a:latin typeface="Comic Sans MS" panose="030F0702030302020204" pitchFamily="66" charset="0"/>
              </a:rPr>
              <a:t>?</a:t>
            </a:r>
          </a:p>
          <a:p>
            <a:pPr algn="ctr">
              <a:spcAft>
                <a:spcPts val="1200"/>
              </a:spcAft>
              <a:defRPr/>
            </a:pPr>
            <a:endParaRPr lang="en-GB" altLang="en-US" sz="2800" dirty="0">
              <a:latin typeface="Comic Sans MS" panose="030F0702030302020204" pitchFamily="66" charset="0"/>
            </a:endParaRPr>
          </a:p>
          <a:p>
            <a:pPr algn="ctr">
              <a:spcAft>
                <a:spcPts val="1200"/>
              </a:spcAft>
              <a:defRPr/>
            </a:pPr>
            <a:r>
              <a:rPr lang="en-GB" altLang="en-US" sz="2800" b="1" dirty="0" smtClean="0">
                <a:latin typeface="Comic Sans MS" panose="030F0702030302020204" pitchFamily="66" charset="0"/>
              </a:rPr>
              <a:t>Write </a:t>
            </a:r>
            <a:r>
              <a:rPr lang="en-GB" altLang="en-US" sz="2800" b="1" dirty="0">
                <a:latin typeface="Comic Sans MS" panose="030F0702030302020204" pitchFamily="66" charset="0"/>
              </a:rPr>
              <a:t>the statements on the Characteristics Activity </a:t>
            </a:r>
            <a:r>
              <a:rPr lang="en-GB" altLang="en-US" sz="2800" b="1" dirty="0" smtClean="0">
                <a:latin typeface="Comic Sans MS" panose="030F0702030302020204" pitchFamily="66" charset="0"/>
              </a:rPr>
              <a:t>Sheet (on the next page) beside the correct animal group to </a:t>
            </a:r>
            <a:r>
              <a:rPr lang="en-GB" altLang="en-US" sz="2800" b="1" dirty="0">
                <a:latin typeface="Comic Sans MS" panose="030F0702030302020204" pitchFamily="66" charset="0"/>
              </a:rPr>
              <a:t>show the characteristics of each group of animals.</a:t>
            </a:r>
          </a:p>
        </p:txBody>
      </p:sp>
    </p:spTree>
    <p:extLst>
      <p:ext uri="{BB962C8B-B14F-4D97-AF65-F5344CB8AC3E}">
        <p14:creationId xmlns:p14="http://schemas.microsoft.com/office/powerpoint/2010/main" val="106076380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11269" name="Title 5">
            <a:extLst>
              <a:ext uri="{FF2B5EF4-FFF2-40B4-BE49-F238E27FC236}">
                <a16:creationId xmlns:a16="http://schemas.microsoft.com/office/drawing/2014/main" id="{8B65325A-BDCE-4B6D-958A-44CAEF8A6535}"/>
              </a:ext>
            </a:extLst>
          </p:cNvPr>
          <p:cNvSpPr>
            <a:spLocks noGrp="1"/>
          </p:cNvSpPr>
          <p:nvPr>
            <p:ph type="title"/>
          </p:nvPr>
        </p:nvSpPr>
        <p:spPr>
          <a:xfrm>
            <a:off x="1787525" y="287428"/>
            <a:ext cx="8220075" cy="631825"/>
          </a:xfrm>
        </p:spPr>
        <p:txBody>
          <a:bodyPr>
            <a:normAutofit fontScale="90000"/>
          </a:bodyPr>
          <a:lstStyle/>
          <a:p>
            <a:pPr algn="ctr" eaLnBrk="1" hangingPunct="1">
              <a:defRPr/>
            </a:pPr>
            <a:r>
              <a:rPr lang="en-GB" dirty="0" smtClean="0"/>
              <a:t>Task 1: Identifying </a:t>
            </a:r>
            <a:r>
              <a:rPr lang="en-GB" dirty="0"/>
              <a:t>Characteristics</a:t>
            </a:r>
            <a:endParaRPr lang="en-GB" altLang="en-US" dirty="0"/>
          </a:p>
        </p:txBody>
      </p:sp>
      <p:pic>
        <p:nvPicPr>
          <p:cNvPr id="3" name="Picture 2">
            <a:extLst>
              <a:ext uri="{FF2B5EF4-FFF2-40B4-BE49-F238E27FC236}">
                <a16:creationId xmlns:a16="http://schemas.microsoft.com/office/drawing/2014/main" id="{B56710C4-87F0-4211-B159-1F59E6A5F4DB}"/>
              </a:ext>
            </a:extLst>
          </p:cNvPr>
          <p:cNvPicPr>
            <a:picLocks noChangeAspect="1"/>
          </p:cNvPicPr>
          <p:nvPr/>
        </p:nvPicPr>
        <p:blipFill rotWithShape="1">
          <a:blip r:embed="rId3"/>
          <a:srcRect l="3367" t="15218" r="3081" b="8552"/>
          <a:stretch/>
        </p:blipFill>
        <p:spPr>
          <a:xfrm>
            <a:off x="239151" y="862562"/>
            <a:ext cx="5190978" cy="5983783"/>
          </a:xfrm>
          <a:prstGeom prst="rect">
            <a:avLst/>
          </a:prstGeom>
          <a:effectLst>
            <a:outerShdw blurRad="50800" dist="38100" dir="18900000" algn="bl" rotWithShape="0">
              <a:prstClr val="black">
                <a:alpha val="40000"/>
              </a:prstClr>
            </a:outerShdw>
          </a:effectLst>
        </p:spPr>
      </p:pic>
      <p:pic>
        <p:nvPicPr>
          <p:cNvPr id="2" name="Picture 1"/>
          <p:cNvPicPr>
            <a:picLocks noChangeAspect="1"/>
          </p:cNvPicPr>
          <p:nvPr/>
        </p:nvPicPr>
        <p:blipFill rotWithShape="1">
          <a:blip r:embed="rId4"/>
          <a:srcRect l="18851" t="18359" r="36017" b="14107"/>
          <a:stretch/>
        </p:blipFill>
        <p:spPr>
          <a:xfrm>
            <a:off x="3378885" y="862562"/>
            <a:ext cx="6932733" cy="5832461"/>
          </a:xfrm>
          <a:prstGeom prst="rect">
            <a:avLst/>
          </a:prstGeom>
        </p:spPr>
      </p:pic>
      <p:pic>
        <p:nvPicPr>
          <p:cNvPr id="5" name="Picture 4"/>
          <p:cNvPicPr>
            <a:picLocks noChangeAspect="1"/>
          </p:cNvPicPr>
          <p:nvPr/>
        </p:nvPicPr>
        <p:blipFill rotWithShape="1">
          <a:blip r:embed="rId5"/>
          <a:srcRect l="18844" t="24413" r="36553" b="17354"/>
          <a:stretch/>
        </p:blipFill>
        <p:spPr>
          <a:xfrm>
            <a:off x="4426000" y="1138589"/>
            <a:ext cx="7476978" cy="5488420"/>
          </a:xfrm>
          <a:prstGeom prst="rect">
            <a:avLst/>
          </a:prstGeom>
        </p:spPr>
      </p:pic>
    </p:spTree>
    <p:extLst>
      <p:ext uri="{BB962C8B-B14F-4D97-AF65-F5344CB8AC3E}">
        <p14:creationId xmlns:p14="http://schemas.microsoft.com/office/powerpoint/2010/main" val="2186573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19" name="Rounded Rectangle 18">
            <a:extLst>
              <a:ext uri="{FF2B5EF4-FFF2-40B4-BE49-F238E27FC236}">
                <a16:creationId xmlns:a16="http://schemas.microsoft.com/office/drawing/2014/main" id="{F35BA980-A397-49E2-BA07-523521632460}"/>
              </a:ext>
            </a:extLst>
          </p:cNvPr>
          <p:cNvSpPr/>
          <p:nvPr/>
        </p:nvSpPr>
        <p:spPr>
          <a:xfrm rot="10800000">
            <a:off x="6440489" y="1574801"/>
            <a:ext cx="3570287" cy="4606925"/>
          </a:xfrm>
          <a:prstGeom prst="roundRect">
            <a:avLst>
              <a:gd name="adj" fmla="val 0"/>
            </a:avLst>
          </a:prstGeom>
          <a:solidFill>
            <a:srgbClr val="FFA4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 name="Rounded Rectangle 12">
            <a:extLst>
              <a:ext uri="{FF2B5EF4-FFF2-40B4-BE49-F238E27FC236}">
                <a16:creationId xmlns:a16="http://schemas.microsoft.com/office/drawing/2014/main" id="{9821D7FE-6875-455E-A092-E568AEDBDEED}"/>
              </a:ext>
            </a:extLst>
          </p:cNvPr>
          <p:cNvSpPr/>
          <p:nvPr/>
        </p:nvSpPr>
        <p:spPr>
          <a:xfrm rot="10800000">
            <a:off x="393895" y="1573213"/>
            <a:ext cx="5956106" cy="4606925"/>
          </a:xfrm>
          <a:prstGeom prst="roundRect">
            <a:avLst>
              <a:gd name="adj" fmla="val 0"/>
            </a:avLst>
          </a:prstGeom>
          <a:solidFill>
            <a:srgbClr val="FFD5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269" name="Title 5">
            <a:extLst>
              <a:ext uri="{FF2B5EF4-FFF2-40B4-BE49-F238E27FC236}">
                <a16:creationId xmlns:a16="http://schemas.microsoft.com/office/drawing/2014/main" id="{62E3F2FF-0924-4E0F-BE4C-316E9CED8528}"/>
              </a:ext>
            </a:extLst>
          </p:cNvPr>
          <p:cNvSpPr>
            <a:spLocks noGrp="1"/>
          </p:cNvSpPr>
          <p:nvPr>
            <p:ph type="title"/>
          </p:nvPr>
        </p:nvSpPr>
        <p:spPr>
          <a:xfrm>
            <a:off x="1990726" y="803276"/>
            <a:ext cx="8220075" cy="631825"/>
          </a:xfrm>
        </p:spPr>
        <p:txBody>
          <a:bodyPr>
            <a:normAutofit fontScale="90000"/>
          </a:bodyPr>
          <a:lstStyle/>
          <a:p>
            <a:pPr algn="ctr" eaLnBrk="1" hangingPunct="1">
              <a:defRPr/>
            </a:pPr>
            <a:r>
              <a:rPr lang="en-GB" dirty="0"/>
              <a:t>Curious Creatures</a:t>
            </a:r>
            <a:endParaRPr lang="en-GB" altLang="en-US" dirty="0"/>
          </a:p>
        </p:txBody>
      </p:sp>
      <p:sp>
        <p:nvSpPr>
          <p:cNvPr id="11" name="Rectangle 10">
            <a:extLst>
              <a:ext uri="{FF2B5EF4-FFF2-40B4-BE49-F238E27FC236}">
                <a16:creationId xmlns:a16="http://schemas.microsoft.com/office/drawing/2014/main" id="{B64614AC-D484-4971-82CD-3EAD9588B7E1}"/>
              </a:ext>
            </a:extLst>
          </p:cNvPr>
          <p:cNvSpPr/>
          <p:nvPr/>
        </p:nvSpPr>
        <p:spPr>
          <a:xfrm>
            <a:off x="393894" y="1744664"/>
            <a:ext cx="5684645" cy="4601260"/>
          </a:xfrm>
          <a:prstGeom prst="rect">
            <a:avLst/>
          </a:prstGeom>
        </p:spPr>
        <p:txBody>
          <a:bodyPr wrap="square">
            <a:spAutoFit/>
          </a:bodyPr>
          <a:lstStyle/>
          <a:p>
            <a:pPr algn="ctr">
              <a:spcAft>
                <a:spcPts val="600"/>
              </a:spcAft>
              <a:defRPr/>
            </a:pPr>
            <a:r>
              <a:rPr lang="en-GB" altLang="en-US" sz="2400" dirty="0">
                <a:latin typeface="Comic Sans MS" panose="030F0702030302020204" pitchFamily="66" charset="0"/>
              </a:rPr>
              <a:t>When a new species of animal is discovered, taxonomists observe its characteristics to decide how to classify it. However, some animals are so unusual that taxonomists struggle to classify them.</a:t>
            </a:r>
          </a:p>
          <a:p>
            <a:pPr algn="ctr">
              <a:spcAft>
                <a:spcPts val="600"/>
              </a:spcAft>
              <a:defRPr/>
            </a:pPr>
            <a:r>
              <a:rPr lang="en-GB" altLang="en-US" sz="2400" dirty="0">
                <a:latin typeface="Comic Sans MS" panose="030F0702030302020204" pitchFamily="66" charset="0"/>
              </a:rPr>
              <a:t>The platypus was discovered in 1797, and scientists around the world joined the attempt to classify this unusual animal. It seemed to have characteristics from several different types of animals</a:t>
            </a:r>
            <a:r>
              <a:rPr lang="en-GB" altLang="en-US" sz="2400" dirty="0" smtClean="0">
                <a:latin typeface="Comic Sans MS" panose="030F0702030302020204" pitchFamily="66" charset="0"/>
              </a:rPr>
              <a:t>!</a:t>
            </a:r>
            <a:endParaRPr lang="en-GB" altLang="en-US" sz="2400" dirty="0">
              <a:latin typeface="Comic Sans MS" panose="030F0702030302020204" pitchFamily="66" charset="0"/>
            </a:endParaRPr>
          </a:p>
        </p:txBody>
      </p:sp>
      <p:pic>
        <p:nvPicPr>
          <p:cNvPr id="16391" name="Picture 1"/>
          <p:cNvPicPr>
            <a:picLocks noChangeAspect="1"/>
          </p:cNvPicPr>
          <p:nvPr/>
        </p:nvPicPr>
        <p:blipFill>
          <a:blip r:embed="rId3">
            <a:extLst>
              <a:ext uri="{28A0092B-C50C-407E-A947-70E740481C1C}">
                <a14:useLocalDpi xmlns:a14="http://schemas.microsoft.com/office/drawing/2010/main" val="0"/>
              </a:ext>
            </a:extLst>
          </a:blip>
          <a:srcRect l="39116" b="27026"/>
          <a:stretch>
            <a:fillRect/>
          </a:stretch>
        </p:blipFill>
        <p:spPr bwMode="auto">
          <a:xfrm>
            <a:off x="6440489" y="1546226"/>
            <a:ext cx="3436937" cy="199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61075" y="3533776"/>
            <a:ext cx="1792288"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3"/>
          <p:cNvPicPr>
            <a:picLocks noChangeAspect="1"/>
          </p:cNvPicPr>
          <p:nvPr/>
        </p:nvPicPr>
        <p:blipFill>
          <a:blip r:embed="rId5">
            <a:extLst>
              <a:ext uri="{28A0092B-C50C-407E-A947-70E740481C1C}">
                <a14:useLocalDpi xmlns:a14="http://schemas.microsoft.com/office/drawing/2010/main" val="0"/>
              </a:ext>
            </a:extLst>
          </a:blip>
          <a:srcRect b="41472"/>
          <a:stretch>
            <a:fillRect/>
          </a:stretch>
        </p:blipFill>
        <p:spPr bwMode="auto">
          <a:xfrm>
            <a:off x="5634038" y="4492626"/>
            <a:ext cx="4576762" cy="168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4"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943851" y="3378200"/>
            <a:ext cx="2111375" cy="143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0987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13" name="Rounded Rectangle 12">
            <a:extLst>
              <a:ext uri="{FF2B5EF4-FFF2-40B4-BE49-F238E27FC236}">
                <a16:creationId xmlns:a16="http://schemas.microsoft.com/office/drawing/2014/main" id="{76436254-17A5-45C5-8FF2-2E6F07511FDA}"/>
              </a:ext>
            </a:extLst>
          </p:cNvPr>
          <p:cNvSpPr/>
          <p:nvPr/>
        </p:nvSpPr>
        <p:spPr>
          <a:xfrm rot="10800000">
            <a:off x="2181226" y="1573214"/>
            <a:ext cx="3425825" cy="4606925"/>
          </a:xfrm>
          <a:prstGeom prst="roundRect">
            <a:avLst>
              <a:gd name="adj" fmla="val 0"/>
            </a:avLst>
          </a:prstGeom>
          <a:solidFill>
            <a:srgbClr val="FFD5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269" name="Title 5">
            <a:extLst>
              <a:ext uri="{FF2B5EF4-FFF2-40B4-BE49-F238E27FC236}">
                <a16:creationId xmlns:a16="http://schemas.microsoft.com/office/drawing/2014/main" id="{F4C7CCA4-34AA-4A1F-B172-DA67FBFBEEE6}"/>
              </a:ext>
            </a:extLst>
          </p:cNvPr>
          <p:cNvSpPr>
            <a:spLocks noGrp="1"/>
          </p:cNvSpPr>
          <p:nvPr>
            <p:ph type="title"/>
          </p:nvPr>
        </p:nvSpPr>
        <p:spPr>
          <a:xfrm>
            <a:off x="1990726" y="803276"/>
            <a:ext cx="8220075" cy="631825"/>
          </a:xfrm>
        </p:spPr>
        <p:txBody>
          <a:bodyPr>
            <a:normAutofit fontScale="90000"/>
          </a:bodyPr>
          <a:lstStyle/>
          <a:p>
            <a:pPr algn="ctr" eaLnBrk="1" hangingPunct="1">
              <a:defRPr/>
            </a:pPr>
            <a:r>
              <a:rPr lang="en-GB" dirty="0"/>
              <a:t>Classifying Curious Creatures</a:t>
            </a:r>
            <a:endParaRPr lang="en-GB" altLang="en-US" dirty="0"/>
          </a:p>
        </p:txBody>
      </p:sp>
      <p:sp>
        <p:nvSpPr>
          <p:cNvPr id="11" name="Rectangle 10">
            <a:extLst>
              <a:ext uri="{FF2B5EF4-FFF2-40B4-BE49-F238E27FC236}">
                <a16:creationId xmlns:a16="http://schemas.microsoft.com/office/drawing/2014/main" id="{72689144-14D6-454E-A63C-5E30B49729D9}"/>
              </a:ext>
            </a:extLst>
          </p:cNvPr>
          <p:cNvSpPr/>
          <p:nvPr/>
        </p:nvSpPr>
        <p:spPr>
          <a:xfrm>
            <a:off x="2301876" y="1784350"/>
            <a:ext cx="3184525" cy="4184650"/>
          </a:xfrm>
          <a:prstGeom prst="rect">
            <a:avLst/>
          </a:prstGeom>
        </p:spPr>
        <p:txBody>
          <a:bodyPr>
            <a:spAutoFit/>
          </a:bodyPr>
          <a:lstStyle/>
          <a:p>
            <a:pPr algn="ctr">
              <a:spcAft>
                <a:spcPts val="600"/>
              </a:spcAft>
              <a:defRPr/>
            </a:pPr>
            <a:r>
              <a:rPr lang="en-GB" altLang="en-US" sz="1600" dirty="0"/>
              <a:t>It took taxonomists and other scientists nearly 100 years of discussions and arguments to agree on a classification for the platypus!</a:t>
            </a:r>
          </a:p>
          <a:p>
            <a:pPr algn="ctr">
              <a:spcAft>
                <a:spcPts val="600"/>
              </a:spcAft>
              <a:defRPr/>
            </a:pPr>
            <a:r>
              <a:rPr lang="en-GB" altLang="en-US" sz="1600" dirty="0"/>
              <a:t>Some thought it was a reptile, because it lays eggs. Others thought it was a bird, because of its beak shaped snout and the facts that it lays eggs and is warm blooded.</a:t>
            </a:r>
          </a:p>
          <a:p>
            <a:pPr algn="ctr">
              <a:spcAft>
                <a:spcPts val="600"/>
              </a:spcAft>
              <a:defRPr/>
            </a:pPr>
            <a:r>
              <a:rPr lang="en-GB" altLang="en-US" sz="1600" dirty="0"/>
              <a:t>It is now agreed that the platypus is a mammal, because it has fur, it feeds milk to its young and it is warm blooded. It does not have wings or feathers, so can't be a bird. It does not have hard scaly skin, so cannot be a reptile.</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00713" y="1573213"/>
            <a:ext cx="4279900"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07852" y="230078"/>
            <a:ext cx="6096000" cy="1554272"/>
          </a:xfrm>
          <a:prstGeom prst="rect">
            <a:avLst/>
          </a:prstGeom>
        </p:spPr>
        <p:txBody>
          <a:bodyPr>
            <a:spAutoFit/>
          </a:bodyPr>
          <a:lstStyle/>
          <a:p>
            <a:pPr algn="ctr">
              <a:spcAft>
                <a:spcPts val="600"/>
              </a:spcAft>
              <a:defRPr/>
            </a:pPr>
            <a:r>
              <a:rPr lang="en-GB" altLang="en-US" dirty="0">
                <a:latin typeface="Comic Sans MS" panose="030F0702030302020204" pitchFamily="66" charset="0"/>
              </a:rPr>
              <a:t>Look at the Platypus Diagram and its characteristics and talk to your partner about which groups of animals this curious creature could fit into.</a:t>
            </a:r>
          </a:p>
          <a:p>
            <a:pPr algn="ctr">
              <a:spcAft>
                <a:spcPts val="600"/>
              </a:spcAft>
              <a:defRPr/>
            </a:pPr>
            <a:r>
              <a:rPr lang="en-GB" altLang="en-US" dirty="0">
                <a:latin typeface="Comic Sans MS" panose="030F0702030302020204" pitchFamily="66" charset="0"/>
              </a:rPr>
              <a:t>Use your completed Characteristics Activity Sheet to help you.</a:t>
            </a:r>
          </a:p>
        </p:txBody>
      </p:sp>
    </p:spTree>
    <p:extLst>
      <p:ext uri="{BB962C8B-B14F-4D97-AF65-F5344CB8AC3E}">
        <p14:creationId xmlns:p14="http://schemas.microsoft.com/office/powerpoint/2010/main" val="25889625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0"/>
                  </p:tgtEl>
                </p:cond>
              </p:nextCondLst>
            </p:seq>
            <p:seq concurrent="1" nextAc="seek">
              <p:cTn id="9" restart="whenNotActive" fill="hold" evtFilter="cancelBubble" nodeType="interactiveSeq">
                <p:stCondLst>
                  <p:cond evt="onClick" delay="0">
                    <p:tgtEl>
                      <p:spTgt spid="18"/>
                    </p:tgtEl>
                  </p:cond>
                </p:stCondLst>
                <p:endSync evt="end" delay="0">
                  <p:rtn val="all"/>
                </p:endSync>
                <p:childTnLst>
                  <p:par>
                    <p:cTn id="10" fill="hold" nodeType="clickPar">
                      <p:stCondLst>
                        <p:cond delay="0"/>
                      </p:stCondLst>
                      <p:childTnLst>
                        <p:par>
                          <p:cTn id="11" fill="hold" nodeType="withGroup">
                            <p:stCondLst>
                              <p:cond delay="0"/>
                            </p:stCondLst>
                            <p:childTnLst>
                              <p:par>
                                <p:cTn id="12" presetID="2" presetClass="exit" presetSubtype="4" fill="hold" nodeType="clickEffect">
                                  <p:stCondLst>
                                    <p:cond delay="0"/>
                                  </p:stCondLst>
                                  <p:childTnLst>
                                    <p:anim calcmode="lin" valueType="num">
                                      <p:cBhvr additive="base">
                                        <p:cTn id="13" dur="500"/>
                                        <p:tgtEl>
                                          <p:spTgt spid="18"/>
                                        </p:tgtEl>
                                        <p:attrNameLst>
                                          <p:attrName>ppt_x</p:attrName>
                                        </p:attrNameLst>
                                      </p:cBhvr>
                                      <p:tavLst>
                                        <p:tav tm="0">
                                          <p:val>
                                            <p:strVal val="ppt_x"/>
                                          </p:val>
                                        </p:tav>
                                        <p:tav tm="100000">
                                          <p:val>
                                            <p:strVal val="ppt_x"/>
                                          </p:val>
                                        </p:tav>
                                      </p:tavLst>
                                    </p:anim>
                                    <p:anim calcmode="lin" valueType="num">
                                      <p:cBhvr additive="base">
                                        <p:cTn id="14" dur="500"/>
                                        <p:tgtEl>
                                          <p:spTgt spid="18"/>
                                        </p:tgtEl>
                                        <p:attrNameLst>
                                          <p:attrName>ppt_y</p:attrName>
                                        </p:attrNameLst>
                                      </p:cBhvr>
                                      <p:tavLst>
                                        <p:tav tm="0">
                                          <p:val>
                                            <p:strVal val="ppt_y"/>
                                          </p:val>
                                        </p:tav>
                                        <p:tav tm="100000">
                                          <p:val>
                                            <p:strVal val="1+ppt_h/2"/>
                                          </p:val>
                                        </p:tav>
                                      </p:tavLst>
                                    </p:anim>
                                    <p:set>
                                      <p:cBhvr>
                                        <p:cTn id="15"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19" name="Rounded Rectangle 18">
            <a:extLst>
              <a:ext uri="{FF2B5EF4-FFF2-40B4-BE49-F238E27FC236}">
                <a16:creationId xmlns:a16="http://schemas.microsoft.com/office/drawing/2014/main" id="{B94C0FD8-C6F5-448C-8EEC-2BAA3F59FAE2}"/>
              </a:ext>
            </a:extLst>
          </p:cNvPr>
          <p:cNvSpPr/>
          <p:nvPr/>
        </p:nvSpPr>
        <p:spPr>
          <a:xfrm rot="10800000">
            <a:off x="5988051" y="1549401"/>
            <a:ext cx="4022725" cy="4632325"/>
          </a:xfrm>
          <a:prstGeom prst="roundRect">
            <a:avLst>
              <a:gd name="adj" fmla="val 0"/>
            </a:avLst>
          </a:prstGeom>
          <a:solidFill>
            <a:srgbClr val="FFD5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 name="Rounded Rectangle 12">
            <a:extLst>
              <a:ext uri="{FF2B5EF4-FFF2-40B4-BE49-F238E27FC236}">
                <a16:creationId xmlns:a16="http://schemas.microsoft.com/office/drawing/2014/main" id="{C8A3DD04-1A81-4ECC-A3C1-DE80B917E533}"/>
              </a:ext>
            </a:extLst>
          </p:cNvPr>
          <p:cNvSpPr/>
          <p:nvPr/>
        </p:nvSpPr>
        <p:spPr>
          <a:xfrm rot="10800000">
            <a:off x="367921" y="1543051"/>
            <a:ext cx="7792623" cy="4632325"/>
          </a:xfrm>
          <a:prstGeom prst="roundRect">
            <a:avLst>
              <a:gd name="adj" fmla="val 0"/>
            </a:avLst>
          </a:prstGeom>
          <a:solidFill>
            <a:srgbClr val="FFA4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269" name="Title 5">
            <a:extLst>
              <a:ext uri="{FF2B5EF4-FFF2-40B4-BE49-F238E27FC236}">
                <a16:creationId xmlns:a16="http://schemas.microsoft.com/office/drawing/2014/main" id="{CF227AC9-D4ED-4031-8888-6A6496EF86F8}"/>
              </a:ext>
            </a:extLst>
          </p:cNvPr>
          <p:cNvSpPr>
            <a:spLocks noGrp="1"/>
          </p:cNvSpPr>
          <p:nvPr>
            <p:ph type="title"/>
          </p:nvPr>
        </p:nvSpPr>
        <p:spPr>
          <a:xfrm>
            <a:off x="1990726" y="803276"/>
            <a:ext cx="8220075" cy="631825"/>
          </a:xfrm>
        </p:spPr>
        <p:txBody>
          <a:bodyPr>
            <a:normAutofit fontScale="90000"/>
          </a:bodyPr>
          <a:lstStyle/>
          <a:p>
            <a:pPr algn="ctr" eaLnBrk="1" hangingPunct="1">
              <a:defRPr/>
            </a:pPr>
            <a:r>
              <a:rPr lang="en-GB" dirty="0" smtClean="0"/>
              <a:t>Task 2: Curious </a:t>
            </a:r>
            <a:r>
              <a:rPr lang="en-GB" dirty="0"/>
              <a:t>Creatures Activity</a:t>
            </a:r>
            <a:endParaRPr lang="en-GB" altLang="en-US" dirty="0"/>
          </a:p>
        </p:txBody>
      </p:sp>
      <p:sp>
        <p:nvSpPr>
          <p:cNvPr id="11" name="Rectangle 10">
            <a:extLst>
              <a:ext uri="{FF2B5EF4-FFF2-40B4-BE49-F238E27FC236}">
                <a16:creationId xmlns:a16="http://schemas.microsoft.com/office/drawing/2014/main" id="{DEE77A71-DF29-46CB-8D3B-703A90A04D34}"/>
              </a:ext>
            </a:extLst>
          </p:cNvPr>
          <p:cNvSpPr/>
          <p:nvPr/>
        </p:nvSpPr>
        <p:spPr>
          <a:xfrm>
            <a:off x="564515" y="1610341"/>
            <a:ext cx="7434898" cy="4355038"/>
          </a:xfrm>
          <a:prstGeom prst="rect">
            <a:avLst/>
          </a:prstGeom>
        </p:spPr>
        <p:txBody>
          <a:bodyPr wrap="square">
            <a:spAutoFit/>
          </a:bodyPr>
          <a:lstStyle/>
          <a:p>
            <a:pPr algn="ctr">
              <a:spcAft>
                <a:spcPts val="1200"/>
              </a:spcAft>
              <a:defRPr/>
            </a:pPr>
            <a:r>
              <a:rPr lang="en-GB" altLang="en-US" sz="1900" dirty="0">
                <a:latin typeface="Comic Sans MS" panose="030F0702030302020204" pitchFamily="66" charset="0"/>
              </a:rPr>
              <a:t>Imagine you have discovered a new creature. You will draw a picture of your animal and create a fact file detailing its characteristics. </a:t>
            </a:r>
          </a:p>
          <a:p>
            <a:pPr algn="ctr">
              <a:spcAft>
                <a:spcPts val="1200"/>
              </a:spcAft>
              <a:defRPr/>
            </a:pPr>
            <a:r>
              <a:rPr lang="en-GB" altLang="en-US" sz="1900" dirty="0">
                <a:latin typeface="Comic Sans MS" panose="030F0702030302020204" pitchFamily="66" charset="0"/>
              </a:rPr>
              <a:t>Before you design it, think about what group of animals it will belong to. Make sure you include the characteristics of that group. </a:t>
            </a:r>
          </a:p>
          <a:p>
            <a:pPr algn="ctr">
              <a:spcAft>
                <a:spcPts val="1200"/>
              </a:spcAft>
              <a:defRPr/>
            </a:pPr>
            <a:r>
              <a:rPr lang="en-GB" altLang="en-US" sz="1900" dirty="0">
                <a:latin typeface="Comic Sans MS" panose="030F0702030302020204" pitchFamily="66" charset="0"/>
              </a:rPr>
              <a:t>Once you have designed your animal and completed its fact file, </a:t>
            </a:r>
            <a:r>
              <a:rPr lang="en-GB" altLang="en-US" sz="1900" dirty="0" smtClean="0">
                <a:latin typeface="Comic Sans MS" panose="030F0702030302020204" pitchFamily="66" charset="0"/>
              </a:rPr>
              <a:t>write next it which group of animals it would classify as.</a:t>
            </a:r>
            <a:endParaRPr lang="en-GB" altLang="en-US" sz="1900" dirty="0">
              <a:latin typeface="Comic Sans MS" panose="030F0702030302020204" pitchFamily="66" charset="0"/>
            </a:endParaRPr>
          </a:p>
          <a:p>
            <a:pPr algn="ctr">
              <a:spcAft>
                <a:spcPts val="1200"/>
              </a:spcAft>
              <a:defRPr/>
            </a:pPr>
            <a:r>
              <a:rPr lang="en-GB" altLang="en-US" sz="1900" dirty="0">
                <a:latin typeface="Comic Sans MS" panose="030F0702030302020204" pitchFamily="66" charset="0"/>
              </a:rPr>
              <a:t>For example, you may want to design a new species of arachnid. It should have 4 pairs of jointed legs and be cold blooded. Its front pair of legs may be used to hold its prey. It should not have antennae. Your new animal could then be any shape, size or colour as long as it displays these characteristics.</a:t>
            </a:r>
          </a:p>
        </p:txBody>
      </p:sp>
      <p:pic>
        <p:nvPicPr>
          <p:cNvPr id="20487" name="Picture 10"/>
          <p:cNvPicPr>
            <a:picLocks noChangeAspect="1"/>
          </p:cNvPicPr>
          <p:nvPr/>
        </p:nvPicPr>
        <p:blipFill>
          <a:blip r:embed="rId3">
            <a:extLst>
              <a:ext uri="{28A0092B-C50C-407E-A947-70E740481C1C}">
                <a14:useLocalDpi xmlns:a14="http://schemas.microsoft.com/office/drawing/2010/main" val="0"/>
              </a:ext>
            </a:extLst>
          </a:blip>
          <a:srcRect l="26474"/>
          <a:stretch>
            <a:fillRect/>
          </a:stretch>
        </p:blipFill>
        <p:spPr bwMode="auto">
          <a:xfrm>
            <a:off x="8172450" y="3611564"/>
            <a:ext cx="1677988"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11"/>
          <p:cNvPicPr>
            <a:picLocks noChangeAspect="1"/>
          </p:cNvPicPr>
          <p:nvPr/>
        </p:nvPicPr>
        <p:blipFill>
          <a:blip r:embed="rId4">
            <a:extLst>
              <a:ext uri="{28A0092B-C50C-407E-A947-70E740481C1C}">
                <a14:useLocalDpi xmlns:a14="http://schemas.microsoft.com/office/drawing/2010/main" val="0"/>
              </a:ext>
            </a:extLst>
          </a:blip>
          <a:srcRect t="11829" r="24352"/>
          <a:stretch>
            <a:fillRect/>
          </a:stretch>
        </p:blipFill>
        <p:spPr bwMode="auto">
          <a:xfrm>
            <a:off x="7737476" y="1546225"/>
            <a:ext cx="2263775" cy="190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9" name="Picture 14"/>
          <p:cNvPicPr>
            <a:picLocks noChangeAspect="1"/>
          </p:cNvPicPr>
          <p:nvPr/>
        </p:nvPicPr>
        <p:blipFill>
          <a:blip r:embed="rId5">
            <a:extLst>
              <a:ext uri="{28A0092B-C50C-407E-A947-70E740481C1C}">
                <a14:useLocalDpi xmlns:a14="http://schemas.microsoft.com/office/drawing/2010/main" val="0"/>
              </a:ext>
            </a:extLst>
          </a:blip>
          <a:srcRect r="26215" b="25317"/>
          <a:stretch>
            <a:fillRect/>
          </a:stretch>
        </p:blipFill>
        <p:spPr bwMode="auto">
          <a:xfrm>
            <a:off x="8337551" y="4630739"/>
            <a:ext cx="1673225" cy="155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43772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500"/>
                                        <p:tgtEl>
                                          <p:spTgt spid="1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fade">
                                      <p:cBhvr>
                                        <p:cTn id="22"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11269" name="Title 5">
            <a:extLst>
              <a:ext uri="{FF2B5EF4-FFF2-40B4-BE49-F238E27FC236}">
                <a16:creationId xmlns:a16="http://schemas.microsoft.com/office/drawing/2014/main" id="{9FF2D978-B233-44C6-8344-1775D0B09954}"/>
              </a:ext>
            </a:extLst>
          </p:cNvPr>
          <p:cNvSpPr>
            <a:spLocks noGrp="1"/>
          </p:cNvSpPr>
          <p:nvPr>
            <p:ph type="title"/>
          </p:nvPr>
        </p:nvSpPr>
        <p:spPr>
          <a:xfrm>
            <a:off x="1990726" y="803276"/>
            <a:ext cx="8220075" cy="631825"/>
          </a:xfrm>
        </p:spPr>
        <p:txBody>
          <a:bodyPr>
            <a:normAutofit fontScale="90000"/>
          </a:bodyPr>
          <a:lstStyle/>
          <a:p>
            <a:pPr algn="ctr" eaLnBrk="1" hangingPunct="1">
              <a:defRPr/>
            </a:pPr>
            <a:r>
              <a:rPr lang="en-GB" dirty="0" smtClean="0"/>
              <a:t>Task 2: Curious </a:t>
            </a:r>
            <a:r>
              <a:rPr lang="en-GB" dirty="0"/>
              <a:t>Creatures Activity</a:t>
            </a:r>
            <a:endParaRPr lang="en-GB" altLang="en-US" dirty="0"/>
          </a:p>
        </p:txBody>
      </p:sp>
      <p:sp>
        <p:nvSpPr>
          <p:cNvPr id="11" name="Rectangle 10">
            <a:extLst>
              <a:ext uri="{FF2B5EF4-FFF2-40B4-BE49-F238E27FC236}">
                <a16:creationId xmlns:a16="http://schemas.microsoft.com/office/drawing/2014/main" id="{902D94CA-9821-4E48-A59B-869018F94C08}"/>
              </a:ext>
            </a:extLst>
          </p:cNvPr>
          <p:cNvSpPr/>
          <p:nvPr/>
        </p:nvSpPr>
        <p:spPr>
          <a:xfrm>
            <a:off x="2170113" y="1547814"/>
            <a:ext cx="7829550" cy="346075"/>
          </a:xfrm>
          <a:prstGeom prst="rect">
            <a:avLst/>
          </a:prstGeom>
        </p:spPr>
        <p:txBody>
          <a:bodyPr>
            <a:spAutoFit/>
          </a:bodyPr>
          <a:lstStyle/>
          <a:p>
            <a:pPr algn="ctr">
              <a:spcAft>
                <a:spcPts val="1200"/>
              </a:spcAft>
              <a:defRPr/>
            </a:pPr>
            <a:r>
              <a:rPr lang="en-GB" altLang="en-US" sz="1650" dirty="0"/>
              <a:t>Use the Curious Creatures Activity Sheet to design your animal and complete its fact file.</a:t>
            </a:r>
          </a:p>
        </p:txBody>
      </p:sp>
      <p:pic>
        <p:nvPicPr>
          <p:cNvPr id="22535" name="Picture 1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7163" y="20640"/>
            <a:ext cx="2928937" cy="170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2A3ECECE-693A-4FB2-8908-E60B9BEAA727}"/>
              </a:ext>
            </a:extLst>
          </p:cNvPr>
          <p:cNvPicPr>
            <a:picLocks noChangeAspect="1"/>
          </p:cNvPicPr>
          <p:nvPr/>
        </p:nvPicPr>
        <p:blipFill rotWithShape="1">
          <a:blip r:embed="rId4"/>
          <a:srcRect l="2551" t="11293" r="2835" b="9020"/>
          <a:stretch/>
        </p:blipFill>
        <p:spPr>
          <a:xfrm>
            <a:off x="2192338" y="2006602"/>
            <a:ext cx="8143875" cy="4849724"/>
          </a:xfrm>
          <a:prstGeom prst="rect">
            <a:avLst/>
          </a:prstGeom>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198615342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339D9A"/>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u="sng" dirty="0" smtClean="0">
                <a:latin typeface="Comic Sans MS" panose="030F0702030302020204" pitchFamily="66" charset="0"/>
              </a:rPr>
              <a:t>Music</a:t>
            </a:r>
            <a:br>
              <a:rPr lang="en-GB" u="sng" dirty="0" smtClean="0">
                <a:latin typeface="Comic Sans MS" panose="030F0702030302020204" pitchFamily="66" charset="0"/>
              </a:rPr>
            </a:br>
            <a:r>
              <a:rPr lang="en-GB" u="sng" dirty="0" smtClean="0">
                <a:latin typeface="Comic Sans MS" panose="030F0702030302020204" pitchFamily="66" charset="0"/>
              </a:rPr>
              <a:t>LO: To understand the tempo of music</a:t>
            </a:r>
            <a:endParaRPr lang="en-GB" u="sng" dirty="0">
              <a:latin typeface="Comic Sans MS" panose="030F0702030302020204" pitchFamily="66" charset="0"/>
            </a:endParaRPr>
          </a:p>
        </p:txBody>
      </p:sp>
      <p:sp>
        <p:nvSpPr>
          <p:cNvPr id="3" name="Content Placeholder 2"/>
          <p:cNvSpPr>
            <a:spLocks noGrp="1"/>
          </p:cNvSpPr>
          <p:nvPr>
            <p:ph idx="1"/>
          </p:nvPr>
        </p:nvSpPr>
        <p:spPr>
          <a:xfrm>
            <a:off x="7695028" y="1825625"/>
            <a:ext cx="3995224" cy="4351338"/>
          </a:xfrm>
        </p:spPr>
        <p:txBody>
          <a:bodyPr/>
          <a:lstStyle/>
          <a:p>
            <a:pPr marL="0" indent="0">
              <a:buNone/>
            </a:pPr>
            <a:r>
              <a:rPr lang="en-GB" dirty="0">
                <a:latin typeface="Comic Sans MS" panose="030F0702030302020204" pitchFamily="66" charset="0"/>
              </a:rPr>
              <a:t>The ‘tempo’ of music means how fast or slow it is It can be measured in BPM (beats per minute) ‘Happy Birthday’ is roughly 85 </a:t>
            </a:r>
            <a:r>
              <a:rPr lang="en-GB" dirty="0" smtClean="0">
                <a:latin typeface="Comic Sans MS" panose="030F0702030302020204" pitchFamily="66" charset="0"/>
              </a:rPr>
              <a:t>BPM.</a:t>
            </a:r>
          </a:p>
        </p:txBody>
      </p:sp>
      <p:sp>
        <p:nvSpPr>
          <p:cNvPr id="5" name="Cloud Callout 4"/>
          <p:cNvSpPr/>
          <p:nvPr/>
        </p:nvSpPr>
        <p:spPr>
          <a:xfrm>
            <a:off x="157162" y="2170664"/>
            <a:ext cx="4442973" cy="1859856"/>
          </a:xfrm>
          <a:prstGeom prst="cloudCallout">
            <a:avLst>
              <a:gd name="adj1" fmla="val -45729"/>
              <a:gd name="adj2" fmla="val -523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solidFill>
                  <a:schemeClr val="tx1"/>
                </a:solidFill>
                <a:latin typeface="Comic Sans MS" panose="030F0702030302020204" pitchFamily="66" charset="0"/>
              </a:rPr>
              <a:t>What is tempo</a:t>
            </a:r>
            <a:r>
              <a:rPr lang="en-US" sz="2400" dirty="0" smtClean="0">
                <a:solidFill>
                  <a:schemeClr val="tx1"/>
                </a:solidFill>
                <a:latin typeface="Comic Sans MS" panose="030F0702030302020204" pitchFamily="66" charset="0"/>
              </a:rPr>
              <a:t>?</a:t>
            </a:r>
            <a:endParaRPr lang="en-GB" sz="2400" dirty="0" smtClean="0">
              <a:solidFill>
                <a:schemeClr val="tx1"/>
              </a:solidFill>
              <a:latin typeface="Comic Sans MS" panose="030F0702030302020204" pitchFamily="66" charset="0"/>
            </a:endParaRPr>
          </a:p>
        </p:txBody>
      </p:sp>
      <p:sp>
        <p:nvSpPr>
          <p:cNvPr id="6" name="Cloud Callout 5"/>
          <p:cNvSpPr/>
          <p:nvPr/>
        </p:nvSpPr>
        <p:spPr>
          <a:xfrm>
            <a:off x="2110154" y="4030520"/>
            <a:ext cx="5373859" cy="2626419"/>
          </a:xfrm>
          <a:prstGeom prst="cloudCallout">
            <a:avLst>
              <a:gd name="adj1" fmla="val 29926"/>
              <a:gd name="adj2" fmla="val -8283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solidFill>
                  <a:schemeClr val="tx1"/>
                </a:solidFill>
                <a:latin typeface="Comic Sans MS" panose="030F0702030302020204" pitchFamily="66" charset="0"/>
              </a:rPr>
              <a:t>Speed: how fast or slow a piece of music is.</a:t>
            </a:r>
          </a:p>
        </p:txBody>
      </p:sp>
      <p:pic>
        <p:nvPicPr>
          <p:cNvPr id="7" name="Picture 9"/>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0785" y="5447464"/>
            <a:ext cx="1712354" cy="885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Picture 2" descr="Image result for cheetah pictur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167" t="11769" r="20183" b="12893"/>
          <a:stretch/>
        </p:blipFill>
        <p:spPr bwMode="auto">
          <a:xfrm>
            <a:off x="7945033" y="4881363"/>
            <a:ext cx="1118349" cy="1775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5224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1000"/>
                                        <p:tgtEl>
                                          <p:spTgt spid="3">
                                            <p:txEl>
                                              <p:pRg st="0" end="0"/>
                                            </p:txEl>
                                          </p:spTgt>
                                        </p:tgtEl>
                                      </p:cBhvr>
                                    </p:animEffect>
                                    <p:anim calcmode="lin" valueType="num">
                                      <p:cBhvr>
                                        <p:cTn id="19"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339D9A"/>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36674" y="1037834"/>
            <a:ext cx="10515600" cy="4351338"/>
          </a:xfrm>
        </p:spPr>
        <p:txBody>
          <a:bodyPr>
            <a:normAutofit lnSpcReduction="10000"/>
          </a:bodyPr>
          <a:lstStyle/>
          <a:p>
            <a:pPr marL="0" indent="0">
              <a:buNone/>
            </a:pPr>
            <a:endParaRPr lang="en-GB" dirty="0" smtClean="0"/>
          </a:p>
          <a:p>
            <a:pPr marL="0" indent="0">
              <a:buNone/>
            </a:pPr>
            <a:r>
              <a:rPr lang="en-GB" dirty="0" smtClean="0">
                <a:latin typeface="Comic Sans MS" panose="030F0702030302020204" pitchFamily="66" charset="0"/>
              </a:rPr>
              <a:t>On our school jotter page there are some clip of music, some incredible music, some you may know.</a:t>
            </a:r>
          </a:p>
          <a:p>
            <a:pPr marL="0" indent="0">
              <a:buNone/>
            </a:pPr>
            <a:endParaRPr lang="en-US" dirty="0" smtClean="0">
              <a:latin typeface="Comic Sans MS" panose="030F0702030302020204" pitchFamily="66" charset="0"/>
            </a:endParaRPr>
          </a:p>
          <a:p>
            <a:pPr marL="0" indent="0">
              <a:buNone/>
            </a:pPr>
            <a:r>
              <a:rPr lang="en-US" dirty="0" smtClean="0">
                <a:latin typeface="Comic Sans MS" panose="030F0702030302020204" pitchFamily="66" charset="0"/>
              </a:rPr>
              <a:t>Listen to the clips of music and I want you to think about the tempo</a:t>
            </a:r>
            <a:r>
              <a:rPr lang="en-US" dirty="0">
                <a:latin typeface="Comic Sans MS" panose="030F0702030302020204" pitchFamily="66" charset="0"/>
              </a:rPr>
              <a:t> </a:t>
            </a:r>
            <a:r>
              <a:rPr lang="en-US" dirty="0" smtClean="0">
                <a:latin typeface="Comic Sans MS" panose="030F0702030302020204" pitchFamily="66" charset="0"/>
              </a:rPr>
              <a:t>of each piece. </a:t>
            </a:r>
          </a:p>
          <a:p>
            <a:pPr marL="0" indent="0">
              <a:buNone/>
            </a:pPr>
            <a:endParaRPr lang="en-US" dirty="0">
              <a:latin typeface="Comic Sans MS" panose="030F0702030302020204" pitchFamily="66" charset="0"/>
            </a:endParaRPr>
          </a:p>
          <a:p>
            <a:pPr marL="0" indent="0">
              <a:buNone/>
            </a:pPr>
            <a:r>
              <a:rPr lang="en-US" dirty="0" smtClean="0">
                <a:latin typeface="Comic Sans MS" panose="030F0702030302020204" pitchFamily="66" charset="0"/>
              </a:rPr>
              <a:t>Use </a:t>
            </a:r>
            <a:r>
              <a:rPr lang="en-US" dirty="0">
                <a:latin typeface="Comic Sans MS" panose="030F0702030302020204" pitchFamily="66" charset="0"/>
              </a:rPr>
              <a:t>clapping </a:t>
            </a:r>
            <a:r>
              <a:rPr lang="en-US" dirty="0" smtClean="0">
                <a:latin typeface="Comic Sans MS" panose="030F0702030302020204" pitchFamily="66" charset="0"/>
              </a:rPr>
              <a:t>and/or moving from side to side and/or tapping your foot to help you identify the pattern of strong beats in the song.</a:t>
            </a:r>
            <a:endParaRPr lang="en-GB" dirty="0">
              <a:latin typeface="Comic Sans MS" panose="030F0702030302020204" pitchFamily="66" charset="0"/>
            </a:endParaRPr>
          </a:p>
          <a:p>
            <a:pPr marL="0" indent="0">
              <a:buNone/>
            </a:pPr>
            <a:endParaRPr lang="en-GB" dirty="0"/>
          </a:p>
        </p:txBody>
      </p:sp>
    </p:spTree>
    <p:extLst>
      <p:ext uri="{BB962C8B-B14F-4D97-AF65-F5344CB8AC3E}">
        <p14:creationId xmlns:p14="http://schemas.microsoft.com/office/powerpoint/2010/main" val="146028363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339D9A"/>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6846" y="646907"/>
            <a:ext cx="10515600" cy="1325563"/>
          </a:xfrm>
        </p:spPr>
        <p:txBody>
          <a:bodyPr>
            <a:noAutofit/>
          </a:bodyPr>
          <a:lstStyle/>
          <a:p>
            <a:r>
              <a:rPr lang="en-GB" sz="3600" dirty="0" smtClean="0">
                <a:latin typeface="Comic Sans MS" panose="030F0702030302020204" pitchFamily="66" charset="0"/>
              </a:rPr>
              <a:t>After listening to the songs and clapping the beat, decide which tempo you think best describes each piece of music. Then write a sentence about how each piece makes you feel. </a:t>
            </a:r>
            <a:endParaRPr lang="en-GB" sz="3600" dirty="0">
              <a:latin typeface="Comic Sans MS" panose="030F0702030302020204" pitchFamily="66" charset="0"/>
            </a:endParaRPr>
          </a:p>
        </p:txBody>
      </p:sp>
      <p:sp>
        <p:nvSpPr>
          <p:cNvPr id="3" name="Content Placeholder 2"/>
          <p:cNvSpPr>
            <a:spLocks noGrp="1"/>
          </p:cNvSpPr>
          <p:nvPr>
            <p:ph idx="1"/>
          </p:nvPr>
        </p:nvSpPr>
        <p:spPr/>
        <p:txBody>
          <a:bodyPr>
            <a:normAutofit/>
          </a:bodyPr>
          <a:lstStyle/>
          <a:p>
            <a:pPr marL="0" indent="0">
              <a:buNone/>
            </a:pPr>
            <a:endParaRPr lang="en-GB" dirty="0" smtClean="0"/>
          </a:p>
          <a:p>
            <a:pPr marL="0" indent="0">
              <a:buNone/>
            </a:pPr>
            <a:endParaRPr lang="en-GB" dirty="0"/>
          </a:p>
        </p:txBody>
      </p:sp>
      <p:pic>
        <p:nvPicPr>
          <p:cNvPr id="5" name="Picture 4"/>
          <p:cNvPicPr>
            <a:picLocks noChangeAspect="1"/>
          </p:cNvPicPr>
          <p:nvPr/>
        </p:nvPicPr>
        <p:blipFill rotWithShape="1">
          <a:blip r:embed="rId2"/>
          <a:srcRect l="39706" t="18152" r="17938" b="40157"/>
          <a:stretch/>
        </p:blipFill>
        <p:spPr>
          <a:xfrm>
            <a:off x="112542" y="2665886"/>
            <a:ext cx="6344530" cy="3511077"/>
          </a:xfrm>
          <a:prstGeom prst="rect">
            <a:avLst/>
          </a:prstGeom>
        </p:spPr>
      </p:pic>
      <p:pic>
        <p:nvPicPr>
          <p:cNvPr id="6" name="Picture 5"/>
          <p:cNvPicPr>
            <a:picLocks noChangeAspect="1"/>
          </p:cNvPicPr>
          <p:nvPr/>
        </p:nvPicPr>
        <p:blipFill rotWithShape="1">
          <a:blip r:embed="rId3"/>
          <a:srcRect l="38728" t="32745" r="17883" b="14299"/>
          <a:stretch/>
        </p:blipFill>
        <p:spPr>
          <a:xfrm>
            <a:off x="6607830" y="2938230"/>
            <a:ext cx="5471628" cy="3754669"/>
          </a:xfrm>
          <a:prstGeom prst="rect">
            <a:avLst/>
          </a:prstGeom>
        </p:spPr>
      </p:pic>
    </p:spTree>
    <p:extLst>
      <p:ext uri="{BB962C8B-B14F-4D97-AF65-F5344CB8AC3E}">
        <p14:creationId xmlns:p14="http://schemas.microsoft.com/office/powerpoint/2010/main" val="411277600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AE78D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0664" y="98550"/>
            <a:ext cx="10515600" cy="1325563"/>
          </a:xfrm>
          <a:noFill/>
        </p:spPr>
        <p:txBody>
          <a:bodyPr>
            <a:normAutofit/>
          </a:bodyPr>
          <a:lstStyle/>
          <a:p>
            <a:r>
              <a:rPr lang="en-GB" dirty="0" smtClean="0">
                <a:solidFill>
                  <a:schemeClr val="bg1"/>
                </a:solidFill>
                <a:latin typeface="Comic Sans MS" panose="030F0702030302020204" pitchFamily="66" charset="0"/>
              </a:rPr>
              <a:t>Purple Mash Reading Comprehension.</a:t>
            </a:r>
            <a:br>
              <a:rPr lang="en-GB" dirty="0" smtClean="0">
                <a:solidFill>
                  <a:schemeClr val="bg1"/>
                </a:solidFill>
                <a:latin typeface="Comic Sans MS" panose="030F0702030302020204" pitchFamily="66" charset="0"/>
              </a:rPr>
            </a:br>
            <a:r>
              <a:rPr lang="en-GB" dirty="0" smtClean="0">
                <a:solidFill>
                  <a:schemeClr val="bg1"/>
                </a:solidFill>
                <a:latin typeface="Comic Sans MS" panose="030F0702030302020204" pitchFamily="66" charset="0"/>
              </a:rPr>
              <a:t>‘Buster’s Blitz’ : Chapter 2</a:t>
            </a:r>
            <a:endParaRPr lang="en-GB" dirty="0">
              <a:solidFill>
                <a:schemeClr val="bg1"/>
              </a:solidFill>
              <a:latin typeface="Comic Sans MS" panose="030F0702030302020204" pitchFamily="66" charset="0"/>
            </a:endParaRPr>
          </a:p>
        </p:txBody>
      </p:sp>
      <p:sp>
        <p:nvSpPr>
          <p:cNvPr id="4" name="Content Placeholder 3"/>
          <p:cNvSpPr>
            <a:spLocks noGrp="1"/>
          </p:cNvSpPr>
          <p:nvPr>
            <p:ph idx="1"/>
          </p:nvPr>
        </p:nvSpPr>
        <p:spPr>
          <a:xfrm>
            <a:off x="187789" y="1565312"/>
            <a:ext cx="3726986" cy="4351338"/>
          </a:xfrm>
          <a:solidFill>
            <a:schemeClr val="bg1"/>
          </a:solidFill>
        </p:spPr>
        <p:txBody>
          <a:bodyPr>
            <a:normAutofit fontScale="92500" lnSpcReduction="20000"/>
          </a:bodyPr>
          <a:lstStyle/>
          <a:p>
            <a:r>
              <a:rPr lang="en-GB" dirty="0" smtClean="0">
                <a:solidFill>
                  <a:srgbClr val="7030A0"/>
                </a:solidFill>
                <a:latin typeface="Comic Sans MS" panose="030F0702030302020204" pitchFamily="66" charset="0"/>
              </a:rPr>
              <a:t>Today we continue with the theme of the blitz, with a new comprehension task.</a:t>
            </a:r>
          </a:p>
          <a:p>
            <a:r>
              <a:rPr lang="en-GB" dirty="0" smtClean="0">
                <a:solidFill>
                  <a:srgbClr val="7030A0"/>
                </a:solidFill>
                <a:latin typeface="Comic Sans MS" panose="030F0702030302020204" pitchFamily="66" charset="0"/>
              </a:rPr>
              <a:t>Each Chapter is set as a ‘2do’ on Purple Mash.</a:t>
            </a:r>
          </a:p>
          <a:p>
            <a:r>
              <a:rPr lang="en-GB" dirty="0" smtClean="0">
                <a:solidFill>
                  <a:srgbClr val="7030A0"/>
                </a:solidFill>
                <a:latin typeface="Comic Sans MS" panose="030F0702030302020204" pitchFamily="66" charset="0"/>
              </a:rPr>
              <a:t>Find purple mash on the school website ‘learn page’</a:t>
            </a:r>
          </a:p>
          <a:p>
            <a:r>
              <a:rPr lang="en-GB" dirty="0" smtClean="0">
                <a:solidFill>
                  <a:srgbClr val="7030A0"/>
                </a:solidFill>
                <a:latin typeface="Comic Sans MS" panose="030F0702030302020204" pitchFamily="66" charset="0"/>
              </a:rPr>
              <a:t>If you have forgotten your log in, just email and ask.</a:t>
            </a:r>
          </a:p>
          <a:p>
            <a:endParaRPr lang="en-US" dirty="0"/>
          </a:p>
        </p:txBody>
      </p:sp>
      <p:sp>
        <p:nvSpPr>
          <p:cNvPr id="9" name="TextBox 8"/>
          <p:cNvSpPr txBox="1"/>
          <p:nvPr/>
        </p:nvSpPr>
        <p:spPr>
          <a:xfrm>
            <a:off x="4057650" y="1396910"/>
            <a:ext cx="8134350" cy="1200329"/>
          </a:xfrm>
          <a:prstGeom prst="rect">
            <a:avLst/>
          </a:prstGeom>
          <a:noFill/>
        </p:spPr>
        <p:txBody>
          <a:bodyPr wrap="square" rtlCol="0">
            <a:spAutoFit/>
          </a:bodyPr>
          <a:lstStyle/>
          <a:p>
            <a:r>
              <a:rPr lang="en-GB" sz="2400" b="1" dirty="0" smtClean="0">
                <a:solidFill>
                  <a:schemeClr val="bg1"/>
                </a:solidFill>
                <a:latin typeface="Comic Sans MS" panose="030F0702030302020204" pitchFamily="66" charset="0"/>
              </a:rPr>
              <a:t>Buster’s Blitz</a:t>
            </a:r>
          </a:p>
          <a:p>
            <a:r>
              <a:rPr lang="en-GB" sz="2400" b="1" dirty="0" smtClean="0">
                <a:solidFill>
                  <a:schemeClr val="bg1"/>
                </a:solidFill>
                <a:latin typeface="Comic Sans MS" panose="030F0702030302020204" pitchFamily="66" charset="0"/>
              </a:rPr>
              <a:t>Joe hears some horrifying news and hurries home, hoping he’s not too late the save his spaniel, Buster.</a:t>
            </a:r>
          </a:p>
        </p:txBody>
      </p:sp>
      <p:pic>
        <p:nvPicPr>
          <p:cNvPr id="3" name="Picture 2"/>
          <p:cNvPicPr>
            <a:picLocks noChangeAspect="1"/>
          </p:cNvPicPr>
          <p:nvPr/>
        </p:nvPicPr>
        <p:blipFill>
          <a:blip r:embed="rId2"/>
          <a:stretch>
            <a:fillRect/>
          </a:stretch>
        </p:blipFill>
        <p:spPr>
          <a:xfrm>
            <a:off x="4057650" y="2597239"/>
            <a:ext cx="8029224" cy="4122649"/>
          </a:xfrm>
          <a:prstGeom prst="rect">
            <a:avLst/>
          </a:prstGeom>
        </p:spPr>
      </p:pic>
    </p:spTree>
    <p:extLst>
      <p:ext uri="{BB962C8B-B14F-4D97-AF65-F5344CB8AC3E}">
        <p14:creationId xmlns:p14="http://schemas.microsoft.com/office/powerpoint/2010/main" val="2618147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1885" t="26701" r="12994" b="13798"/>
          <a:stretch/>
        </p:blipFill>
        <p:spPr>
          <a:xfrm>
            <a:off x="125418" y="526471"/>
            <a:ext cx="11978111" cy="5334002"/>
          </a:xfrm>
          <a:prstGeom prst="rect">
            <a:avLst/>
          </a:prstGeom>
        </p:spPr>
      </p:pic>
    </p:spTree>
    <p:extLst>
      <p:ext uri="{BB962C8B-B14F-4D97-AF65-F5344CB8AC3E}">
        <p14:creationId xmlns:p14="http://schemas.microsoft.com/office/powerpoint/2010/main" val="97823626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20650" y="274383"/>
            <a:ext cx="9144001" cy="6298302"/>
          </a:xfrm>
          <a:prstGeom prst="rect">
            <a:avLst/>
          </a:prstGeom>
        </p:spPr>
      </p:pic>
    </p:spTree>
    <p:extLst>
      <p:ext uri="{BB962C8B-B14F-4D97-AF65-F5344CB8AC3E}">
        <p14:creationId xmlns:p14="http://schemas.microsoft.com/office/powerpoint/2010/main" val="310076762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9B153B"/>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0842" y="1014830"/>
            <a:ext cx="10515600" cy="1325563"/>
          </a:xfrm>
        </p:spPr>
        <p:txBody>
          <a:bodyPr>
            <a:normAutofit fontScale="90000"/>
          </a:bodyPr>
          <a:lstStyle/>
          <a:p>
            <a:r>
              <a:rPr lang="en-GB" dirty="0" smtClean="0">
                <a:latin typeface="Comic Sans MS" panose="030F0702030302020204" pitchFamily="66" charset="0"/>
              </a:rPr>
              <a:t>Class Story time: Zoom</a:t>
            </a:r>
            <a:br>
              <a:rPr lang="en-GB" dirty="0" smtClean="0">
                <a:latin typeface="Comic Sans MS" panose="030F0702030302020204" pitchFamily="66" charset="0"/>
              </a:rPr>
            </a:br>
            <a:r>
              <a:rPr lang="en-GB" dirty="0" smtClean="0">
                <a:latin typeface="Comic Sans MS" panose="030F0702030302020204" pitchFamily="66" charset="0"/>
              </a:rPr>
              <a:t/>
            </a:r>
            <a:br>
              <a:rPr lang="en-GB" dirty="0" smtClean="0">
                <a:latin typeface="Comic Sans MS" panose="030F0702030302020204" pitchFamily="66" charset="0"/>
              </a:rPr>
            </a:br>
            <a:endParaRPr lang="en-US" dirty="0"/>
          </a:p>
        </p:txBody>
      </p:sp>
      <p:sp>
        <p:nvSpPr>
          <p:cNvPr id="3" name="Content Placeholder 2"/>
          <p:cNvSpPr>
            <a:spLocks noGrp="1"/>
          </p:cNvSpPr>
          <p:nvPr>
            <p:ph idx="1"/>
          </p:nvPr>
        </p:nvSpPr>
        <p:spPr>
          <a:xfrm>
            <a:off x="320842" y="5904331"/>
            <a:ext cx="10515600" cy="1242428"/>
          </a:xfrm>
        </p:spPr>
        <p:txBody>
          <a:bodyPr/>
          <a:lstStyle/>
          <a:p>
            <a:pPr marL="0" indent="0">
              <a:buNone/>
            </a:pPr>
            <a:r>
              <a:rPr lang="en-GB" dirty="0" smtClean="0"/>
              <a:t>Join the rest of the class through your normal zoom link for the next instalment of our story.</a:t>
            </a:r>
            <a:endParaRPr lang="en-US" dirty="0"/>
          </a:p>
        </p:txBody>
      </p:sp>
      <p:pic>
        <p:nvPicPr>
          <p:cNvPr id="3076" name="Picture 4" descr="Image result for class sto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1035" y="1562465"/>
            <a:ext cx="5985001" cy="3990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54996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71153" y="0"/>
            <a:ext cx="9548949" cy="6566785"/>
          </a:xfrm>
          <a:prstGeom prst="rect">
            <a:avLst/>
          </a:prstGeom>
        </p:spPr>
      </p:pic>
    </p:spTree>
    <p:extLst>
      <p:ext uri="{BB962C8B-B14F-4D97-AF65-F5344CB8AC3E}">
        <p14:creationId xmlns:p14="http://schemas.microsoft.com/office/powerpoint/2010/main" val="3622716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2706" y="118514"/>
            <a:ext cx="11763747" cy="1325563"/>
          </a:xfrm>
        </p:spPr>
        <p:txBody>
          <a:bodyPr>
            <a:normAutofit fontScale="90000"/>
          </a:bodyPr>
          <a:lstStyle/>
          <a:p>
            <a:r>
              <a:rPr lang="en-GB" dirty="0">
                <a:latin typeface="Comic Sans MS" panose="030F0702030302020204" pitchFamily="66" charset="0"/>
              </a:rPr>
              <a:t>Spend 10 minutes practising </a:t>
            </a:r>
            <a:r>
              <a:rPr lang="en-GB" dirty="0" smtClean="0">
                <a:latin typeface="Comic Sans MS" panose="030F0702030302020204" pitchFamily="66" charset="0"/>
              </a:rPr>
              <a:t>your new spellings</a:t>
            </a:r>
            <a:r>
              <a:rPr lang="en-GB" dirty="0">
                <a:latin typeface="Comic Sans MS" panose="030F0702030302020204" pitchFamily="66" charset="0"/>
              </a:rPr>
              <a:t>.</a:t>
            </a:r>
            <a:br>
              <a:rPr lang="en-GB" dirty="0">
                <a:latin typeface="Comic Sans MS" panose="030F0702030302020204" pitchFamily="66" charset="0"/>
              </a:rPr>
            </a:br>
            <a:r>
              <a:rPr lang="en-GB" dirty="0">
                <a:latin typeface="Comic Sans MS" panose="030F0702030302020204" pitchFamily="66" charset="0"/>
              </a:rPr>
              <a:t>Log into the school web page.</a:t>
            </a:r>
            <a:endParaRPr lang="en-US" dirty="0">
              <a:latin typeface="Comic Sans MS" panose="030F0702030302020204" pitchFamily="66" charset="0"/>
            </a:endParaRPr>
          </a:p>
        </p:txBody>
      </p:sp>
      <p:pic>
        <p:nvPicPr>
          <p:cNvPr id="4" name="Content Placeholder 3"/>
          <p:cNvPicPr>
            <a:picLocks noGrp="1" noChangeAspect="1"/>
          </p:cNvPicPr>
          <p:nvPr>
            <p:ph idx="1"/>
          </p:nvPr>
        </p:nvPicPr>
        <p:blipFill>
          <a:blip r:embed="rId2"/>
          <a:stretch>
            <a:fillRect/>
          </a:stretch>
        </p:blipFill>
        <p:spPr>
          <a:xfrm>
            <a:off x="222707" y="1444077"/>
            <a:ext cx="4175365" cy="2899912"/>
          </a:xfrm>
          <a:prstGeom prst="rect">
            <a:avLst/>
          </a:prstGeom>
        </p:spPr>
      </p:pic>
      <p:sp>
        <p:nvSpPr>
          <p:cNvPr id="5" name="TextBox 4"/>
          <p:cNvSpPr txBox="1"/>
          <p:nvPr/>
        </p:nvSpPr>
        <p:spPr>
          <a:xfrm>
            <a:off x="2254047" y="1735360"/>
            <a:ext cx="2381258" cy="2862322"/>
          </a:xfrm>
          <a:prstGeom prst="rect">
            <a:avLst/>
          </a:prstGeom>
          <a:noFill/>
        </p:spPr>
        <p:txBody>
          <a:bodyPr wrap="square" rtlCol="0">
            <a:spAutoFit/>
          </a:bodyPr>
          <a:lstStyle/>
          <a:p>
            <a:r>
              <a:rPr lang="en-GB" sz="2000" dirty="0">
                <a:latin typeface="Comic Sans MS" panose="030F0702030302020204" pitchFamily="66" charset="0"/>
              </a:rPr>
              <a:t>Click on the orange ‘Spellings tab’</a:t>
            </a:r>
          </a:p>
          <a:p>
            <a:r>
              <a:rPr lang="en-GB" sz="2000" dirty="0">
                <a:latin typeface="Comic Sans MS" panose="030F0702030302020204" pitchFamily="66" charset="0"/>
              </a:rPr>
              <a:t>Click on ‘All spellings’ on the left.</a:t>
            </a:r>
            <a:endParaRPr lang="en-US" sz="2000" dirty="0">
              <a:latin typeface="Comic Sans MS" panose="030F0702030302020204" pitchFamily="66" charset="0"/>
            </a:endParaRPr>
          </a:p>
          <a:p>
            <a:endParaRPr lang="en-GB" sz="2000" dirty="0">
              <a:latin typeface="Comic Sans MS" panose="030F0702030302020204" pitchFamily="66" charset="0"/>
            </a:endParaRPr>
          </a:p>
          <a:p>
            <a:r>
              <a:rPr lang="en-GB" sz="2000" dirty="0">
                <a:latin typeface="Comic Sans MS" panose="030F0702030302020204" pitchFamily="66" charset="0"/>
              </a:rPr>
              <a:t>It will take you to these lists :</a:t>
            </a:r>
          </a:p>
        </p:txBody>
      </p:sp>
      <p:sp>
        <p:nvSpPr>
          <p:cNvPr id="6" name="TextBox 5"/>
          <p:cNvSpPr txBox="1"/>
          <p:nvPr/>
        </p:nvSpPr>
        <p:spPr>
          <a:xfrm>
            <a:off x="4576229" y="1420074"/>
            <a:ext cx="5266960" cy="2308324"/>
          </a:xfrm>
          <a:prstGeom prst="rect">
            <a:avLst/>
          </a:prstGeom>
          <a:noFill/>
        </p:spPr>
        <p:txBody>
          <a:bodyPr wrap="square" rtlCol="0">
            <a:spAutoFit/>
          </a:bodyPr>
          <a:lstStyle/>
          <a:p>
            <a:r>
              <a:rPr lang="en-GB" sz="2400" dirty="0"/>
              <a:t>This should take you to different spelling lists  to practice.</a:t>
            </a:r>
          </a:p>
          <a:p>
            <a:r>
              <a:rPr lang="en-GB" sz="2400" dirty="0"/>
              <a:t>Look for the Year 6 spellings (at the bottom of the page)</a:t>
            </a:r>
          </a:p>
          <a:p>
            <a:r>
              <a:rPr lang="en-GB" sz="2400" dirty="0"/>
              <a:t>Record the words you have learnt in your best </a:t>
            </a:r>
            <a:r>
              <a:rPr lang="en-GB" sz="2400" dirty="0">
                <a:latin typeface="Harlow Solid Italic" panose="04030604020F02020D02" pitchFamily="82" charset="0"/>
              </a:rPr>
              <a:t>joined handwriting.</a:t>
            </a:r>
            <a:endParaRPr lang="en-US" sz="2400" dirty="0">
              <a:latin typeface="Harlow Solid Italic" panose="04030604020F02020D02" pitchFamily="82" charset="0"/>
            </a:endParaRPr>
          </a:p>
        </p:txBody>
      </p:sp>
      <p:pic>
        <p:nvPicPr>
          <p:cNvPr id="11" name="Picture 10"/>
          <p:cNvPicPr>
            <a:picLocks noChangeAspect="1"/>
          </p:cNvPicPr>
          <p:nvPr/>
        </p:nvPicPr>
        <p:blipFill>
          <a:blip r:embed="rId3"/>
          <a:stretch>
            <a:fillRect/>
          </a:stretch>
        </p:blipFill>
        <p:spPr>
          <a:xfrm>
            <a:off x="4488643" y="3789575"/>
            <a:ext cx="5532704" cy="3068425"/>
          </a:xfrm>
          <a:prstGeom prst="rect">
            <a:avLst/>
          </a:prstGeom>
        </p:spPr>
      </p:pic>
      <p:cxnSp>
        <p:nvCxnSpPr>
          <p:cNvPr id="9" name="Straight Arrow Connector 8"/>
          <p:cNvCxnSpPr/>
          <p:nvPr/>
        </p:nvCxnSpPr>
        <p:spPr>
          <a:xfrm>
            <a:off x="1729438" y="4166038"/>
            <a:ext cx="4333737" cy="252344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4"/>
          <a:stretch>
            <a:fillRect/>
          </a:stretch>
        </p:blipFill>
        <p:spPr>
          <a:xfrm>
            <a:off x="10021347" y="953197"/>
            <a:ext cx="1972252" cy="5904803"/>
          </a:xfrm>
          <a:prstGeom prst="rect">
            <a:avLst/>
          </a:prstGeom>
        </p:spPr>
      </p:pic>
    </p:spTree>
    <p:extLst>
      <p:ext uri="{BB962C8B-B14F-4D97-AF65-F5344CB8AC3E}">
        <p14:creationId xmlns:p14="http://schemas.microsoft.com/office/powerpoint/2010/main" val="3531686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999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477797"/>
            <a:ext cx="10515600" cy="1325563"/>
          </a:xfrm>
        </p:spPr>
        <p:txBody>
          <a:bodyPr>
            <a:normAutofit fontScale="90000"/>
          </a:bodyPr>
          <a:lstStyle/>
          <a:p>
            <a:r>
              <a:rPr lang="en-GB" dirty="0" smtClean="0">
                <a:latin typeface="Comic Sans MS" panose="030F0702030302020204" pitchFamily="66" charset="0"/>
              </a:rPr>
              <a:t>Maths </a:t>
            </a:r>
            <a:br>
              <a:rPr lang="en-GB" dirty="0" smtClean="0">
                <a:latin typeface="Comic Sans MS" panose="030F0702030302020204" pitchFamily="66" charset="0"/>
              </a:rPr>
            </a:br>
            <a:r>
              <a:rPr lang="en-GB" u="sng" dirty="0" smtClean="0">
                <a:latin typeface="Comic Sans MS" panose="030F0702030302020204" pitchFamily="66" charset="0"/>
              </a:rPr>
              <a:t>L.O: To use formula in different</a:t>
            </a:r>
            <a:br>
              <a:rPr lang="en-GB" u="sng" dirty="0" smtClean="0">
                <a:latin typeface="Comic Sans MS" panose="030F0702030302020204" pitchFamily="66" charset="0"/>
              </a:rPr>
            </a:br>
            <a:r>
              <a:rPr lang="en-GB" u="sng" dirty="0" smtClean="0">
                <a:latin typeface="Comic Sans MS" panose="030F0702030302020204" pitchFamily="66" charset="0"/>
              </a:rPr>
              <a:t> contexts</a:t>
            </a:r>
            <a:r>
              <a:rPr lang="en-GB" dirty="0" smtClean="0"/>
              <a:t/>
            </a:r>
            <a:br>
              <a:rPr lang="en-GB" dirty="0" smtClean="0"/>
            </a:br>
            <a:endParaRPr lang="en-US" dirty="0"/>
          </a:p>
        </p:txBody>
      </p:sp>
      <p:sp>
        <p:nvSpPr>
          <p:cNvPr id="5" name="Cloud Callout 4"/>
          <p:cNvSpPr/>
          <p:nvPr/>
        </p:nvSpPr>
        <p:spPr>
          <a:xfrm>
            <a:off x="457201" y="1928812"/>
            <a:ext cx="5029200" cy="2714625"/>
          </a:xfrm>
          <a:prstGeom prst="cloud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smtClean="0">
                <a:solidFill>
                  <a:schemeClr val="tx1"/>
                </a:solidFill>
                <a:latin typeface="Comic Sans MS" panose="030F0702030302020204" pitchFamily="66" charset="0"/>
              </a:rPr>
              <a:t>How do I find the perimeter of any rectangle?</a:t>
            </a:r>
            <a:endParaRPr lang="en-US" sz="3600" dirty="0">
              <a:solidFill>
                <a:schemeClr val="tx1"/>
              </a:solidFill>
              <a:latin typeface="Comic Sans MS" panose="030F0702030302020204" pitchFamily="66" charset="0"/>
            </a:endParaRPr>
          </a:p>
        </p:txBody>
      </p:sp>
      <p:sp>
        <p:nvSpPr>
          <p:cNvPr id="6" name="Cloud Callout 5"/>
          <p:cNvSpPr/>
          <p:nvPr/>
        </p:nvSpPr>
        <p:spPr>
          <a:xfrm>
            <a:off x="6819901" y="811908"/>
            <a:ext cx="5372099" cy="2654379"/>
          </a:xfrm>
          <a:prstGeom prst="cloud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smtClean="0">
                <a:solidFill>
                  <a:schemeClr val="tx1"/>
                </a:solidFill>
                <a:latin typeface="Comic Sans MS" panose="030F0702030302020204" pitchFamily="66" charset="0"/>
              </a:rPr>
              <a:t>How do I find the perimeter of any square?</a:t>
            </a:r>
            <a:endParaRPr lang="en-US" sz="3600" dirty="0">
              <a:solidFill>
                <a:schemeClr val="tx1"/>
              </a:solidFill>
              <a:latin typeface="Comic Sans MS" panose="030F0702030302020204" pitchFamily="66" charset="0"/>
            </a:endParaRPr>
          </a:p>
        </p:txBody>
      </p:sp>
      <p:sp>
        <p:nvSpPr>
          <p:cNvPr id="7" name="Cloud Callout 6"/>
          <p:cNvSpPr/>
          <p:nvPr/>
        </p:nvSpPr>
        <p:spPr>
          <a:xfrm>
            <a:off x="3911203" y="3498890"/>
            <a:ext cx="5207793" cy="3043238"/>
          </a:xfrm>
          <a:prstGeom prst="cloud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smtClean="0">
                <a:solidFill>
                  <a:schemeClr val="tx1"/>
                </a:solidFill>
                <a:latin typeface="Comic Sans MS" panose="030F0702030302020204" pitchFamily="66" charset="0"/>
              </a:rPr>
              <a:t>How do I find the area of any rectangle?</a:t>
            </a:r>
            <a:endParaRPr lang="en-US" sz="3600" dirty="0">
              <a:solidFill>
                <a:schemeClr val="tx1"/>
              </a:solidFill>
              <a:latin typeface="Comic Sans MS" panose="030F0702030302020204" pitchFamily="66" charset="0"/>
            </a:endParaRPr>
          </a:p>
        </p:txBody>
      </p:sp>
    </p:spTree>
    <p:extLst>
      <p:ext uri="{BB962C8B-B14F-4D97-AF65-F5344CB8AC3E}">
        <p14:creationId xmlns:p14="http://schemas.microsoft.com/office/powerpoint/2010/main" val="1777881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9999"/>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226775" y="171450"/>
            <a:ext cx="11565435" cy="4514849"/>
          </a:xfrm>
          <a:prstGeom prst="rect">
            <a:avLst/>
          </a:prstGeom>
        </p:spPr>
      </p:pic>
      <p:pic>
        <p:nvPicPr>
          <p:cNvPr id="9" name="Picture 8"/>
          <p:cNvPicPr>
            <a:picLocks noChangeAspect="1"/>
          </p:cNvPicPr>
          <p:nvPr/>
        </p:nvPicPr>
        <p:blipFill>
          <a:blip r:embed="rId3"/>
          <a:stretch>
            <a:fillRect/>
          </a:stretch>
        </p:blipFill>
        <p:spPr>
          <a:xfrm>
            <a:off x="226774" y="4879974"/>
            <a:ext cx="12572099" cy="1139825"/>
          </a:xfrm>
          <a:prstGeom prst="rect">
            <a:avLst/>
          </a:prstGeom>
        </p:spPr>
      </p:pic>
    </p:spTree>
    <p:extLst>
      <p:ext uri="{BB962C8B-B14F-4D97-AF65-F5344CB8AC3E}">
        <p14:creationId xmlns:p14="http://schemas.microsoft.com/office/powerpoint/2010/main" val="1021068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9999"/>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18459" y="1223214"/>
            <a:ext cx="11255387" cy="4157663"/>
          </a:xfrm>
          <a:prstGeom prst="rect">
            <a:avLst/>
          </a:prstGeom>
        </p:spPr>
      </p:pic>
      <p:pic>
        <p:nvPicPr>
          <p:cNvPr id="4" name="Picture 3"/>
          <p:cNvPicPr>
            <a:picLocks noChangeAspect="1"/>
          </p:cNvPicPr>
          <p:nvPr/>
        </p:nvPicPr>
        <p:blipFill>
          <a:blip r:embed="rId3"/>
          <a:stretch>
            <a:fillRect/>
          </a:stretch>
        </p:blipFill>
        <p:spPr>
          <a:xfrm>
            <a:off x="585787" y="5380877"/>
            <a:ext cx="11288059" cy="634160"/>
          </a:xfrm>
          <a:prstGeom prst="rect">
            <a:avLst/>
          </a:prstGeom>
        </p:spPr>
      </p:pic>
      <p:pic>
        <p:nvPicPr>
          <p:cNvPr id="5" name="Picture 4"/>
          <p:cNvPicPr>
            <a:picLocks noChangeAspect="1"/>
          </p:cNvPicPr>
          <p:nvPr/>
        </p:nvPicPr>
        <p:blipFill>
          <a:blip r:embed="rId4"/>
          <a:stretch>
            <a:fillRect/>
          </a:stretch>
        </p:blipFill>
        <p:spPr>
          <a:xfrm>
            <a:off x="585786" y="1047002"/>
            <a:ext cx="11280293" cy="5210923"/>
          </a:xfrm>
          <a:prstGeom prst="rect">
            <a:avLst/>
          </a:prstGeom>
        </p:spPr>
      </p:pic>
    </p:spTree>
    <p:extLst>
      <p:ext uri="{BB962C8B-B14F-4D97-AF65-F5344CB8AC3E}">
        <p14:creationId xmlns:p14="http://schemas.microsoft.com/office/powerpoint/2010/main" val="1559910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RESENTATIONKEY" val="E[QTZL"/>
  <p:tag name="RESPONSEDETAILS" val="&lt;NewDataSet&gt;&lt;xs:schema id=&quot;NewDataSet&quot; xmlns=&quot;&quot; xmlns:xs=&quot;http://www.w3.org/2001/XMLSchema&quot; xmlns:msdata=&quot;urn:schemas-microsoft-com:xml-msdata&quot;&gt;&lt;xs:element name=&quot;NewDataSet&quot; msdata:IsDataSet=&quot;true&quot; msdata:MainDataTable=&quot;ResponseDetails&quot; msdata:UseCurrentLocale=&quot;true&quot;&gt;&lt;xs:complexType&gt;&lt;xs:choice minOccurs=&quot;0&quot; maxOccurs=&quot;unbounded&quot;&gt;&lt;xs:element name=&quot;ResponseDetails&quot;&gt;&lt;xs:complexType&gt;&lt;xs:sequence&gt;&lt;xs:element name=&quot;Response_List_Id&quot; type=&quot;xs:string&quot; minOccurs=&quot;0&quot; /&gt;&lt;xs:element name=&quot;Activity_ID&quot; type=&quot;xs:string&quot; minOccurs=&quot;0&quot; /&gt;&lt;xs:element name=&quot;Response_List_Name&quot; type=&quot;xs:string&quot; minOccurs=&quot;0&quot; /&gt;&lt;xs:element name=&quot;Slide_Type&quot; type=&quot;xs:string&quot; minOccurs=&quot;0&quot; /&gt;&lt;xs:element name=&quot;Response_List&quot; type=&quot;xs:string&quot; minOccurs=&quot;0&quot; /&gt;&lt;/xs:sequence&gt;&lt;/xs:complexType&gt;&lt;/xs:element&gt;&lt;/xs:choice&gt;&lt;/xs:complexType&gt;&lt;/xs:element&gt;&lt;/xs:schema&gt;&lt;ResponseDetails&gt;&lt;Response_List_Id&gt;Default&lt;/Response_List_Id&gt;&lt;Activity_ID /&gt;&lt;Response_List_Name&gt;Default&lt;/Response_List_Name&gt;&lt;Slide_Type&gt;LikertScale&lt;/Slide_Type&gt;&lt;Response_List&gt;Strongly AgreeÜAgreeÜNeither Agree Nor DisagreeÜDisagreeÜStrongly Disagree&lt;/Response_List&gt;&lt;/ResponseDetails&gt;&lt;ResponseDetails&gt;&lt;Response_List_Id&gt;Custom1&lt;/Response_List_Id&gt;&lt;Activity_ID /&gt;&lt;Response_List_Name&gt;Custom1&lt;/Response_List_Name&gt;&lt;Slide_Type&gt;LikertScale&lt;/Slide_Type&gt;&lt;Response_List /&gt;&lt;/ResponseDetails&gt;&lt;ResponseDetails&gt;&lt;Response_List_Id&gt;Custom2&lt;/Response_List_Id&gt;&lt;Activity_ID /&gt;&lt;Response_List_Name&gt;Custom2&lt;/Response_List_Name&gt;&lt;Slide_Type&gt;LikertScale&lt;/Slide_Type&gt;&lt;Response_List /&gt;&lt;/ResponseDetails&gt;&lt;ResponseDetails&gt;&lt;Response_List_Id&gt;Custom3&lt;/Response_List_Id&gt;&lt;Activity_ID /&gt;&lt;Response_List_Name&gt;Custom3&lt;/Response_List_Name&gt;&lt;Slide_Type&gt;LikertScale&lt;/Slide_Type&gt;&lt;Response_List /&gt;&lt;/ResponseDetails&gt;&lt;ResponseDetails&gt;&lt;Response_List_Id&gt;Custom4&lt;/Response_List_Id&gt;&lt;Activity_ID /&gt;&lt;Response_List_Name&gt;Custom4&lt;/Response_List_Name&gt;&lt;Slide_Type&gt;LikertScale&lt;/Slide_Type&gt;&lt;Response_List /&gt;&lt;/ResponseDetails&gt;&lt;ResponseDetails&gt;&lt;Response_List_Id&gt;Custom5&lt;/Response_List_Id&gt;&lt;Activity_ID /&gt;&lt;Response_List_Name&gt;Custom5&lt;/Response_List_Name&gt;&lt;Slide_Type&gt;LikertScale&lt;/Slide_Type&gt;&lt;Response_List /&gt;&lt;/ResponseDetails&gt;&lt;ResponseDetails&gt;&lt;Response_List_Id&gt;Text&lt;/Response_List_Id&gt;&lt;Activity_ID /&gt;&lt;Response_List_Name&gt;Text (Essay)&lt;/Response_List_Name&gt;&lt;Slide_Type&gt;LikertScale&lt;/Slide_Type&gt;&lt;Response_List /&gt;&lt;/ResponseDetails&gt;&lt;/NewDataSet&gt;"/>
  <p:tag name="DEMOGRAPHICDETAILS" val="&lt;NewDataSet&gt;&lt;xs:schema id=&quot;NewDataSet&quot; xmlns=&quot;&quot; xmlns:xs=&quot;http://www.w3.org/2001/XMLSchema&quot; xmlns:msdata=&quot;urn:schemas-microsoft-com:xml-msdata&quot;&gt;&lt;xs:element name=&quot;NewDataSet&quot; msdata:IsDataSet=&quot;true&quot; msdata:MainDataTable=&quot;DemographicDetails&quot; msdata:UseCurrentLocale=&quot;true&quot;&gt;&lt;xs:complexType&gt;&lt;xs:choice minOccurs=&quot;0&quot; maxOccurs=&quot;unbounded&quot;&gt;&lt;xs:element name=&quot;DemographicDetails&quot;&gt;&lt;xs:complexType&gt;&lt;xs:sequence&gt;&lt;xs:element name=&quot;Demographic_Id&quot; type=&quot;xs:int&quot; minOccurs=&quot;0&quot; /&gt;&lt;xs:element name=&quot;Demographic_Value&quot; type=&quot;xs:string&quot; minOccurs=&quot;0&quot; /&gt;&lt;/xs:sequence&gt;&lt;/xs:complexType&gt;&lt;/xs:element&gt;&lt;/xs:choice&gt;&lt;/xs:complexType&gt;&lt;/xs:element&gt;&lt;/xs:schema&gt;&lt;DemographicDetails&gt;&lt;Demographic_Id&gt;1&lt;/Demographic_Id&gt;&lt;Demographic_Value&gt;Age&lt;/Demographic_Value&gt;&lt;/DemographicDetails&gt;&lt;DemographicDetails&gt;&lt;Demographic_Id&gt;2&lt;/Demographic_Id&gt;&lt;Demographic_Value&gt;Ethnicity&lt;/Demographic_Value&gt;&lt;/DemographicDetails&gt;&lt;DemographicDetails&gt;&lt;Demographic_Id&gt;3&lt;/Demographic_Id&gt;&lt;Demographic_Value&gt;Gender&lt;/Demographic_Value&gt;&lt;/DemographicDetails&gt;&lt;DemographicDetails&gt;&lt;Demographic_Id&gt;4&lt;/Demographic_Id&gt;&lt;Demographic_Value&gt;Language&lt;/Demographic_Value&gt;&lt;/DemographicDetails&gt;&lt;DemographicDetails&gt;&lt;Demographic_Id&gt;5&lt;/Demographic_Id&gt;&lt;Demographic_Value&gt;MaritalStatus&lt;/Demographic_Value&gt;&lt;/DemographicDetails&gt;&lt;DemographicDetails&gt;&lt;Demographic_Id&gt;6&lt;/Demographic_Id&gt;&lt;Demographic_Value&gt;Nationality&lt;/Demographic_Value&gt;&lt;/DemographicDetails&gt;&lt;DemographicDetails&gt;&lt;Demographic_Id&gt;7&lt;/Demographic_Id&gt;&lt;Demographic_Value&gt;Occupation&lt;/Demographic_Value&gt;&lt;/DemographicDetails&gt;&lt;DemographicDetails&gt;&lt;Demographic_Id&gt;8&lt;/Demographic_Id&gt;&lt;Demographic_Value&gt;Religion&lt;/Demographic_Value&gt;&lt;/DemographicDetails&gt;&lt;/NewDataSet&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03AE47C017C0F478BAA97AC3C6E2169" ma:contentTypeVersion="13" ma:contentTypeDescription="Create a new document." ma:contentTypeScope="" ma:versionID="1453403f0ef32b910f0a3b32dd4a3f78">
  <xsd:schema xmlns:xsd="http://www.w3.org/2001/XMLSchema" xmlns:xs="http://www.w3.org/2001/XMLSchema" xmlns:p="http://schemas.microsoft.com/office/2006/metadata/properties" xmlns:ns3="dd742910-c256-45fb-9eda-4b0134373c86" xmlns:ns4="20be67b4-8e9f-401e-8f37-d6074a0b78de" targetNamespace="http://schemas.microsoft.com/office/2006/metadata/properties" ma:root="true" ma:fieldsID="1ed1354bd1e0840bebf5b46dac752b6c" ns3:_="" ns4:_="">
    <xsd:import namespace="dd742910-c256-45fb-9eda-4b0134373c86"/>
    <xsd:import namespace="20be67b4-8e9f-401e-8f37-d6074a0b78d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EventHashCode" minOccurs="0"/>
                <xsd:element ref="ns3:MediaServiceGenerationTime" minOccurs="0"/>
                <xsd:element ref="ns3:MediaServiceDateTaken" minOccurs="0"/>
                <xsd:element ref="ns4:SharedWithUsers" minOccurs="0"/>
                <xsd:element ref="ns4:SharedWithDetails" minOccurs="0"/>
                <xsd:element ref="ns4:SharingHintHash" minOccurs="0"/>
                <xsd:element ref="ns3:MediaServiceAutoKeyPoints" minOccurs="0"/>
                <xsd:element ref="ns3:MediaServiceKeyPoint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742910-c256-45fb-9eda-4b0134373c8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0be67b4-8e9f-401e-8f37-d6074a0b78de"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B58799C-E788-47C9-B96E-4B87E28A0126}">
  <ds:schemaRefs>
    <ds:schemaRef ds:uri="http://schemas.microsoft.com/sharepoint/v3/contenttype/forms"/>
  </ds:schemaRefs>
</ds:datastoreItem>
</file>

<file path=customXml/itemProps2.xml><?xml version="1.0" encoding="utf-8"?>
<ds:datastoreItem xmlns:ds="http://schemas.openxmlformats.org/officeDocument/2006/customXml" ds:itemID="{0E903593-5842-4024-86CB-10F6E0AEEA8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742910-c256-45fb-9eda-4b0134373c86"/>
    <ds:schemaRef ds:uri="20be67b4-8e9f-401e-8f37-d6074a0b78d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76D8B49-81A2-483E-ACD6-38FB38DB34CF}">
  <ds:schemaRefs>
    <ds:schemaRef ds:uri="20be67b4-8e9f-401e-8f37-d6074a0b78de"/>
    <ds:schemaRef ds:uri="http://purl.org/dc/terms/"/>
    <ds:schemaRef ds:uri="http://purl.org/dc/dcmitype/"/>
    <ds:schemaRef ds:uri="http://www.w3.org/XML/1998/namespace"/>
    <ds:schemaRef ds:uri="http://schemas.openxmlformats.org/package/2006/metadata/core-properties"/>
    <ds:schemaRef ds:uri="dd742910-c256-45fb-9eda-4b0134373c86"/>
    <ds:schemaRef ds:uri="http://schemas.microsoft.com/office/2006/documentManagement/types"/>
    <ds:schemaRef ds:uri="http://schemas.microsoft.com/office/infopath/2007/PartnerControls"/>
    <ds:schemaRef ds:uri="http://schemas.microsoft.com/office/2006/metadata/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3884</TotalTime>
  <Words>1528</Words>
  <Application>Microsoft Office PowerPoint</Application>
  <PresentationFormat>Widescreen</PresentationFormat>
  <Paragraphs>165</Paragraphs>
  <Slides>41</Slides>
  <Notes>10</Notes>
  <HiddenSlides>0</HiddenSlides>
  <MMClips>6</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41</vt:i4>
      </vt:variant>
    </vt:vector>
  </HeadingPairs>
  <TitlesOfParts>
    <vt:vector size="50" baseType="lpstr">
      <vt:lpstr>Arial</vt:lpstr>
      <vt:lpstr>Calibri</vt:lpstr>
      <vt:lpstr>Calibri Light</vt:lpstr>
      <vt:lpstr>Comic Sans MS</vt:lpstr>
      <vt:lpstr>Harlow Solid Italic</vt:lpstr>
      <vt:lpstr>Open Sans</vt:lpstr>
      <vt:lpstr>Sassoon Infant Md</vt:lpstr>
      <vt:lpstr>Sassoon Infant Rg</vt:lpstr>
      <vt:lpstr>Office Theme</vt:lpstr>
      <vt:lpstr>Thursday 11th February</vt:lpstr>
      <vt:lpstr>PowerPoint Presentation</vt:lpstr>
      <vt:lpstr>PowerPoint Presentation</vt:lpstr>
      <vt:lpstr>PowerPoint Presentation</vt:lpstr>
      <vt:lpstr>PowerPoint Presentation</vt:lpstr>
      <vt:lpstr>Spend 10 minutes practising your new spellings. Log into the school web page.</vt:lpstr>
      <vt:lpstr>Maths  L.O: To use formula in different  contexts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Have a quick 5 minute break:</vt:lpstr>
      <vt:lpstr>Writing: L.O.: To write the opening of a diary entry</vt:lpstr>
      <vt:lpstr>Writing: LO: To plan the main body of our diary entry</vt:lpstr>
      <vt:lpstr>Spelling Unit 12 plural nouns To investigate more plural suffixes using –es and -ves </vt:lpstr>
      <vt:lpstr>Spelling Unit 12 plural nouns To investigate more plural suffixes using –es and -ves </vt:lpstr>
      <vt:lpstr> Reading Comprehension:  L.O.: To read a new text and consider author’s language</vt:lpstr>
      <vt:lpstr>Now spend 30 minutes reading your own book. Don’t worry if you don’t have a dog to read to, choose a brother or sister, or do it on your own!</vt:lpstr>
      <vt:lpstr>PowerPoint Presentation</vt:lpstr>
      <vt:lpstr> Collective Worship :    Meditation.</vt:lpstr>
      <vt:lpstr>PowerPoint Presentation</vt:lpstr>
      <vt:lpstr>Groups of Animals</vt:lpstr>
      <vt:lpstr>Groups of Animals</vt:lpstr>
      <vt:lpstr>Groups of Animals</vt:lpstr>
      <vt:lpstr>Groups of Animals</vt:lpstr>
      <vt:lpstr>Task 1: Identifying Characteristics</vt:lpstr>
      <vt:lpstr>Task 1: Identifying Characteristics</vt:lpstr>
      <vt:lpstr>Curious Creatures</vt:lpstr>
      <vt:lpstr>Classifying Curious Creatures</vt:lpstr>
      <vt:lpstr>Task 2: Curious Creatures Activity</vt:lpstr>
      <vt:lpstr>Task 2: Curious Creatures Activity</vt:lpstr>
      <vt:lpstr>Music LO: To understand the tempo of music</vt:lpstr>
      <vt:lpstr>PowerPoint Presentation</vt:lpstr>
      <vt:lpstr>After listening to the songs and clapping the beat, decide which tempo you think best describes each piece of music. Then write a sentence about how each piece makes you feel. </vt:lpstr>
      <vt:lpstr>Purple Mash Reading Comprehension. ‘Buster’s Blitz’ : Chapter 2</vt:lpstr>
      <vt:lpstr>PowerPoint Presentation</vt:lpstr>
      <vt:lpstr>Class Story time: Zoom  </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Explore:</dc:title>
  <dc:creator>Anne Southall</dc:creator>
  <cp:lastModifiedBy>Teemir Patel</cp:lastModifiedBy>
  <cp:revision>300</cp:revision>
  <cp:lastPrinted>2019-02-03T14:46:29Z</cp:lastPrinted>
  <dcterms:created xsi:type="dcterms:W3CDTF">2019-01-06T11:51:54Z</dcterms:created>
  <dcterms:modified xsi:type="dcterms:W3CDTF">2021-04-16T09:06:34Z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0x010100703AE47C017C0F478BAA97AC3C6E2169</vt:lpwstr>
  </property>
</Properties>
</file>