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5" r:id="rId5"/>
    <p:sldId id="270" r:id="rId6"/>
    <p:sldId id="271" r:id="rId7"/>
    <p:sldId id="272" r:id="rId8"/>
    <p:sldId id="273" r:id="rId9"/>
    <p:sldId id="265" r:id="rId10"/>
    <p:sldId id="274" r:id="rId11"/>
    <p:sldId id="262" r:id="rId12"/>
    <p:sldId id="258" r:id="rId13"/>
    <p:sldId id="263" r:id="rId14"/>
    <p:sldId id="268" r:id="rId15"/>
    <p:sldId id="259" r:id="rId16"/>
    <p:sldId id="257"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60BEF1-7FB4-4AE2-A54E-5222F8CFD3BD}"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226337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60BEF1-7FB4-4AE2-A54E-5222F8CFD3BD}"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72524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60BEF1-7FB4-4AE2-A54E-5222F8CFD3BD}"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44991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60BEF1-7FB4-4AE2-A54E-5222F8CFD3BD}"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306489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60BEF1-7FB4-4AE2-A54E-5222F8CFD3BD}"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397184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60BEF1-7FB4-4AE2-A54E-5222F8CFD3BD}"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276393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60BEF1-7FB4-4AE2-A54E-5222F8CFD3BD}" type="datetimeFigureOut">
              <a:rPr lang="en-GB" smtClean="0"/>
              <a:t>11/02/2022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247158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60BEF1-7FB4-4AE2-A54E-5222F8CFD3BD}" type="datetimeFigureOut">
              <a:rPr lang="en-GB" smtClean="0"/>
              <a:t>11/02/2022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327228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0BEF1-7FB4-4AE2-A54E-5222F8CFD3BD}" type="datetimeFigureOut">
              <a:rPr lang="en-GB" smtClean="0"/>
              <a:t>11/02/2022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215199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60BEF1-7FB4-4AE2-A54E-5222F8CFD3BD}"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331283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60BEF1-7FB4-4AE2-A54E-5222F8CFD3BD}"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F8D6E-0815-4D1F-8C25-7A65DD4FFC44}" type="slidenum">
              <a:rPr lang="en-GB" smtClean="0"/>
              <a:t>‹#›</a:t>
            </a:fld>
            <a:endParaRPr lang="en-GB"/>
          </a:p>
        </p:txBody>
      </p:sp>
    </p:spTree>
    <p:extLst>
      <p:ext uri="{BB962C8B-B14F-4D97-AF65-F5344CB8AC3E}">
        <p14:creationId xmlns:p14="http://schemas.microsoft.com/office/powerpoint/2010/main" val="75220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0BEF1-7FB4-4AE2-A54E-5222F8CFD3BD}" type="datetimeFigureOut">
              <a:rPr lang="en-GB" smtClean="0"/>
              <a:t>11/02/2022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8D6E-0815-4D1F-8C25-7A65DD4FFC44}" type="slidenum">
              <a:rPr lang="en-GB" smtClean="0"/>
              <a:t>‹#›</a:t>
            </a:fld>
            <a:endParaRPr lang="en-GB"/>
          </a:p>
        </p:txBody>
      </p:sp>
    </p:spTree>
    <p:extLst>
      <p:ext uri="{BB962C8B-B14F-4D97-AF65-F5344CB8AC3E}">
        <p14:creationId xmlns:p14="http://schemas.microsoft.com/office/powerpoint/2010/main" val="194568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800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115616" y="1988840"/>
            <a:ext cx="7075655" cy="2123658"/>
          </a:xfrm>
          <a:prstGeom prst="rect">
            <a:avLst/>
          </a:prstGeom>
          <a:noFill/>
        </p:spPr>
        <p:txBody>
          <a:bodyPr wrap="none" lIns="91440" tIns="45720" rIns="91440" bIns="45720">
            <a:spAutoFit/>
          </a:bodyPr>
          <a:lstStyle/>
          <a:p>
            <a:pPr algn="ctr"/>
            <a:r>
              <a:rPr lang="en-US" sz="6600" dirty="0">
                <a:ln w="0"/>
                <a:solidFill>
                  <a:srgbClr val="0070C0"/>
                </a:solidFill>
                <a:effectLst>
                  <a:reflection blurRad="6350" stA="53000" endA="300" endPos="35500" dir="5400000" sy="-90000" algn="bl" rotWithShape="0"/>
                </a:effectLst>
              </a:rPr>
              <a:t>The story of</a:t>
            </a:r>
          </a:p>
          <a:p>
            <a:pPr algn="ctr"/>
            <a:r>
              <a:rPr lang="en-US" sz="6600" dirty="0">
                <a:ln w="0"/>
                <a:solidFill>
                  <a:srgbClr val="0070C0"/>
                </a:solidFill>
                <a:effectLst>
                  <a:reflection blurRad="6350" stA="53000" endA="300" endPos="35500" dir="5400000" sy="-90000" algn="bl" rotWithShape="0"/>
                </a:effectLst>
              </a:rPr>
              <a:t>Our Lady of Lourdes</a:t>
            </a:r>
            <a:endParaRPr lang="en-US" sz="6600" b="0" cap="none" spc="0" dirty="0">
              <a:ln w="0"/>
              <a:solidFill>
                <a:srgbClr val="0070C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87721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8194" name="Picture 2" descr="http://www.206tours.com/images/france/lourdes/original-spring-in-grotto-lourdes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43"/>
            <a:ext cx="4932040" cy="68744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932040" y="2636912"/>
            <a:ext cx="4211960" cy="1815882"/>
          </a:xfrm>
          <a:prstGeom prst="rect">
            <a:avLst/>
          </a:prstGeom>
          <a:noFill/>
        </p:spPr>
        <p:txBody>
          <a:bodyPr wrap="square" rtlCol="0">
            <a:spAutoFit/>
          </a:bodyPr>
          <a:lstStyle/>
          <a:p>
            <a:pPr algn="ctr"/>
            <a:r>
              <a:rPr lang="en-GB" sz="2800" b="1" dirty="0">
                <a:solidFill>
                  <a:schemeClr val="tx2">
                    <a:lumMod val="60000"/>
                    <a:lumOff val="40000"/>
                  </a:schemeClr>
                </a:solidFill>
                <a:latin typeface="Comic Sans MS" pitchFamily="66" charset="0"/>
              </a:rPr>
              <a:t>Original spring discovered by Saint Bernadette in Lourdes in 1858. </a:t>
            </a:r>
          </a:p>
        </p:txBody>
      </p:sp>
    </p:spTree>
    <p:extLst>
      <p:ext uri="{BB962C8B-B14F-4D97-AF65-F5344CB8AC3E}">
        <p14:creationId xmlns:p14="http://schemas.microsoft.com/office/powerpoint/2010/main" val="103329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etimes-tribune.com/polopoly_fs/1.1347618!/image/2248726988.jpg_gen/derivatives/landscape_490/22487269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2" y="0"/>
            <a:ext cx="912669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59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100" name="Picture 4" descr="http://www.catholicherald.co.uk/wp-content/uploads/2012/03/-228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052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5877272"/>
            <a:ext cx="9144000" cy="861774"/>
          </a:xfrm>
          <a:prstGeom prst="rect">
            <a:avLst/>
          </a:prstGeom>
          <a:noFill/>
        </p:spPr>
        <p:txBody>
          <a:bodyPr wrap="square" rtlCol="0">
            <a:spAutoFit/>
          </a:bodyPr>
          <a:lstStyle/>
          <a:p>
            <a:pPr algn="ctr"/>
            <a:r>
              <a:rPr lang="en-GB" sz="2500" b="1" dirty="0">
                <a:solidFill>
                  <a:srgbClr val="0070C0"/>
                </a:solidFill>
                <a:latin typeface="Comic Sans MS" pitchFamily="66" charset="0"/>
              </a:rPr>
              <a:t>Thousands of people go to Lourdes every year in the hope that they will be </a:t>
            </a:r>
            <a:r>
              <a:rPr lang="en-GB" sz="2500" b="1" u="sng" dirty="0">
                <a:solidFill>
                  <a:srgbClr val="0070C0"/>
                </a:solidFill>
                <a:latin typeface="Comic Sans MS" pitchFamily="66" charset="0"/>
              </a:rPr>
              <a:t>healed</a:t>
            </a:r>
            <a:r>
              <a:rPr lang="en-GB" sz="2500" b="1" dirty="0">
                <a:solidFill>
                  <a:srgbClr val="0070C0"/>
                </a:solidFill>
                <a:latin typeface="Comic Sans MS" pitchFamily="66" charset="0"/>
              </a:rPr>
              <a:t>. </a:t>
            </a:r>
          </a:p>
        </p:txBody>
      </p:sp>
    </p:spTree>
    <p:extLst>
      <p:ext uri="{BB962C8B-B14F-4D97-AF65-F5344CB8AC3E}">
        <p14:creationId xmlns:p14="http://schemas.microsoft.com/office/powerpoint/2010/main" val="367255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052" name="Picture 4" descr="http://i.telegraph.co.uk/multimedia/archive/02128/Lourdes_water_212884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8416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084168" y="2636912"/>
            <a:ext cx="3059832" cy="1631216"/>
          </a:xfrm>
          <a:prstGeom prst="rect">
            <a:avLst/>
          </a:prstGeom>
          <a:noFill/>
        </p:spPr>
        <p:txBody>
          <a:bodyPr wrap="square" rtlCol="0">
            <a:spAutoFit/>
          </a:bodyPr>
          <a:lstStyle/>
          <a:p>
            <a:pPr algn="ctr"/>
            <a:r>
              <a:rPr lang="en-GB" sz="2500" dirty="0">
                <a:latin typeface="Comic Sans MS" pitchFamily="66" charset="0"/>
              </a:rPr>
              <a:t>People collect the holy water from the spring to take home. </a:t>
            </a:r>
          </a:p>
        </p:txBody>
      </p:sp>
    </p:spTree>
    <p:extLst>
      <p:ext uri="{BB962C8B-B14F-4D97-AF65-F5344CB8AC3E}">
        <p14:creationId xmlns:p14="http://schemas.microsoft.com/office/powerpoint/2010/main" val="1981689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802296" y="188640"/>
            <a:ext cx="4469795" cy="6560083"/>
          </a:xfrm>
          <a:prstGeom prst="rect">
            <a:avLst/>
          </a:prstGeom>
        </p:spPr>
      </p:pic>
      <p:sp>
        <p:nvSpPr>
          <p:cNvPr id="3" name="Rectangle 2"/>
          <p:cNvSpPr/>
          <p:nvPr/>
        </p:nvSpPr>
        <p:spPr>
          <a:xfrm>
            <a:off x="0" y="68433"/>
            <a:ext cx="733214" cy="6680290"/>
          </a:xfrm>
          <a:prstGeom prst="rect">
            <a:avLst/>
          </a:prstGeom>
          <a:noFill/>
        </p:spPr>
        <p:txBody>
          <a:bodyPr vert="wordArtVert" wrap="none" lIns="91440" tIns="45720" rIns="91440" bIns="45720">
            <a:spAutoFit/>
          </a:bodyPr>
          <a:lstStyle/>
          <a:p>
            <a:pPr algn="ctr"/>
            <a:r>
              <a:rPr lang="en-US" sz="2600" b="1" cap="none" spc="0" dirty="0">
                <a:ln w="0"/>
                <a:solidFill>
                  <a:schemeClr val="tx2">
                    <a:lumMod val="60000"/>
                    <a:lumOff val="40000"/>
                  </a:schemeClr>
                </a:solidFill>
                <a:effectLst>
                  <a:outerShdw blurRad="38100" dist="25400" dir="5400000" algn="ctr" rotWithShape="0">
                    <a:srgbClr val="6E747A">
                      <a:alpha val="43000"/>
                    </a:srgbClr>
                  </a:outerShdw>
                </a:effectLst>
                <a:latin typeface="Arial Black" panose="020B0A04020102020204" pitchFamily="34" charset="0"/>
              </a:rPr>
              <a:t>Visio </a:t>
            </a:r>
            <a:r>
              <a:rPr lang="en-US" sz="2600" b="1" cap="none" spc="0" dirty="0" err="1">
                <a:ln w="0"/>
                <a:solidFill>
                  <a:schemeClr val="tx2">
                    <a:lumMod val="60000"/>
                    <a:lumOff val="40000"/>
                  </a:schemeClr>
                </a:solidFill>
                <a:effectLst>
                  <a:outerShdw blurRad="38100" dist="25400" dir="5400000" algn="ctr" rotWithShape="0">
                    <a:srgbClr val="6E747A">
                      <a:alpha val="43000"/>
                    </a:srgbClr>
                  </a:outerShdw>
                </a:effectLst>
                <a:latin typeface="Arial Black" panose="020B0A04020102020204" pitchFamily="34" charset="0"/>
              </a:rPr>
              <a:t>Divina</a:t>
            </a:r>
            <a:endParaRPr lang="en-US" sz="2600" b="1" cap="none" spc="0" dirty="0">
              <a:ln w="0"/>
              <a:solidFill>
                <a:schemeClr val="tx2">
                  <a:lumMod val="60000"/>
                  <a:lumOff val="40000"/>
                </a:schemeClr>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Rectangle 3"/>
          <p:cNvSpPr/>
          <p:nvPr/>
        </p:nvSpPr>
        <p:spPr>
          <a:xfrm>
            <a:off x="5436096" y="2996952"/>
            <a:ext cx="3528392" cy="2062103"/>
          </a:xfrm>
          <a:prstGeom prst="rect">
            <a:avLst/>
          </a:prstGeom>
        </p:spPr>
        <p:txBody>
          <a:bodyPr wrap="square">
            <a:spAutoFit/>
          </a:bodyPr>
          <a:lstStyle/>
          <a:p>
            <a:r>
              <a:rPr lang="en-GB" sz="3200" b="1" i="1" dirty="0">
                <a:solidFill>
                  <a:schemeClr val="tx2">
                    <a:lumMod val="60000"/>
                    <a:lumOff val="40000"/>
                  </a:schemeClr>
                </a:solidFill>
              </a:rPr>
              <a:t>"I do not promise to make you happy in this life but in the next." </a:t>
            </a:r>
          </a:p>
        </p:txBody>
      </p:sp>
      <p:sp>
        <p:nvSpPr>
          <p:cNvPr id="5" name="Rectangle 4"/>
          <p:cNvSpPr/>
          <p:nvPr/>
        </p:nvSpPr>
        <p:spPr>
          <a:xfrm>
            <a:off x="5580112" y="1128869"/>
            <a:ext cx="2842445" cy="1569660"/>
          </a:xfrm>
          <a:prstGeom prst="rect">
            <a:avLst/>
          </a:prstGeom>
          <a:noFill/>
        </p:spPr>
        <p:txBody>
          <a:bodyPr wrap="none" lIns="91440" tIns="45720" rIns="91440" bIns="45720">
            <a:spAutoFit/>
          </a:bodyPr>
          <a:lstStyle/>
          <a:p>
            <a:pPr algn="ctr"/>
            <a:r>
              <a:rPr lang="en-US" sz="48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Our Lady </a:t>
            </a:r>
          </a:p>
          <a:p>
            <a:pPr algn="ctr"/>
            <a:r>
              <a:rPr lang="en-US" sz="48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of Lourdes</a:t>
            </a:r>
          </a:p>
        </p:txBody>
      </p:sp>
      <p:sp>
        <p:nvSpPr>
          <p:cNvPr id="6" name="Rectangle 5"/>
          <p:cNvSpPr/>
          <p:nvPr/>
        </p:nvSpPr>
        <p:spPr>
          <a:xfrm>
            <a:off x="5710532" y="-51504"/>
            <a:ext cx="235192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Healing</a:t>
            </a:r>
          </a:p>
        </p:txBody>
      </p:sp>
      <p:pic>
        <p:nvPicPr>
          <p:cNvPr id="7" name="Immaculate Mary - The Lourdes Hym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05481" y="5433611"/>
            <a:ext cx="562029" cy="562029"/>
          </a:xfrm>
          <a:prstGeom prst="rect">
            <a:avLst/>
          </a:prstGeom>
        </p:spPr>
      </p:pic>
    </p:spTree>
    <p:extLst>
      <p:ext uri="{BB962C8B-B14F-4D97-AF65-F5344CB8AC3E}">
        <p14:creationId xmlns:p14="http://schemas.microsoft.com/office/powerpoint/2010/main" val="3806910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9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800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79512" y="116632"/>
            <a:ext cx="8784976" cy="2492990"/>
          </a:xfrm>
          <a:prstGeom prst="rect">
            <a:avLst/>
          </a:prstGeom>
        </p:spPr>
        <p:txBody>
          <a:bodyPr wrap="square">
            <a:spAutoFit/>
          </a:bodyPr>
          <a:lstStyle/>
          <a:p>
            <a:r>
              <a:rPr lang="en-GB" sz="2600" dirty="0"/>
              <a:t>The story of Lourdes is well known. Between February 11 and July 16, 1858, the Blessed Virgin Mary appeared eighteen times to fourteen year-old Bernadette Soubirous in that small town located in the foothills of the Pyrenee mountains of southern France. Bernadette was born on January 7, 1844, the eldest of six children of Francis Soubirous and Louise Caserot. </a:t>
            </a:r>
          </a:p>
        </p:txBody>
      </p:sp>
      <p:pic>
        <p:nvPicPr>
          <p:cNvPr id="3" name="Picture 2"/>
          <p:cNvPicPr>
            <a:picLocks noChangeAspect="1"/>
          </p:cNvPicPr>
          <p:nvPr/>
        </p:nvPicPr>
        <p:blipFill>
          <a:blip r:embed="rId2"/>
          <a:stretch>
            <a:fillRect/>
          </a:stretch>
        </p:blipFill>
        <p:spPr>
          <a:xfrm>
            <a:off x="6516216" y="2485607"/>
            <a:ext cx="2602632" cy="4319832"/>
          </a:xfrm>
          <a:prstGeom prst="rect">
            <a:avLst/>
          </a:prstGeom>
        </p:spPr>
      </p:pic>
      <p:sp>
        <p:nvSpPr>
          <p:cNvPr id="4" name="Rectangle 3"/>
          <p:cNvSpPr/>
          <p:nvPr/>
        </p:nvSpPr>
        <p:spPr>
          <a:xfrm>
            <a:off x="251520" y="2998918"/>
            <a:ext cx="5760640" cy="3293209"/>
          </a:xfrm>
          <a:prstGeom prst="rect">
            <a:avLst/>
          </a:prstGeom>
        </p:spPr>
        <p:txBody>
          <a:bodyPr wrap="square">
            <a:spAutoFit/>
          </a:bodyPr>
          <a:lstStyle/>
          <a:p>
            <a:pPr lvl="0"/>
            <a:r>
              <a:rPr lang="en-GB" sz="2600" dirty="0">
                <a:solidFill>
                  <a:prstClr val="black"/>
                </a:solidFill>
              </a:rPr>
              <a:t>She was a delicate girl who suffered from asthma and cholera. She could neither read nor write and spoke only the Burgundian dialect of her area. Her family was sinking into poverty, and the day the first apparition took place she went to gather firewood along the bank of the River Gave to help her mother.</a:t>
            </a:r>
          </a:p>
        </p:txBody>
      </p:sp>
    </p:spTree>
    <p:extLst>
      <p:ext uri="{BB962C8B-B14F-4D97-AF65-F5344CB8AC3E}">
        <p14:creationId xmlns:p14="http://schemas.microsoft.com/office/powerpoint/2010/main" val="237776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800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23528" y="11764"/>
            <a:ext cx="5976664" cy="6986528"/>
          </a:xfrm>
          <a:prstGeom prst="rect">
            <a:avLst/>
          </a:prstGeom>
        </p:spPr>
        <p:txBody>
          <a:bodyPr wrap="square">
            <a:spAutoFit/>
          </a:bodyPr>
          <a:lstStyle/>
          <a:p>
            <a:r>
              <a:rPr lang="en-GB" sz="2800" dirty="0"/>
              <a:t>Her attention was drawn to the noise of rustling bushes near the Grotto of Massabielle, from the French vieille masse meaning ancient mass. Then Bernadette saw a beautiful young girl of sixteen or seventeen. She described this girl as "dressed in a white robe, girded at the waist with a blue ribbon. She wore upon her head a white veil which gave just a glimpse of hair. Her feet were bare but covered by the last folds of her robe and a yellow rose was upon each of them. She held on her right arm a rosary of white beads with a chain of gold shining like the two roses on her feet."</a:t>
            </a:r>
          </a:p>
        </p:txBody>
      </p:sp>
      <p:pic>
        <p:nvPicPr>
          <p:cNvPr id="3" name="Picture 2"/>
          <p:cNvPicPr>
            <a:picLocks noChangeAspect="1"/>
          </p:cNvPicPr>
          <p:nvPr/>
        </p:nvPicPr>
        <p:blipFill>
          <a:blip r:embed="rId2"/>
          <a:stretch>
            <a:fillRect/>
          </a:stretch>
        </p:blipFill>
        <p:spPr>
          <a:xfrm>
            <a:off x="6588224" y="908720"/>
            <a:ext cx="2160240" cy="5422947"/>
          </a:xfrm>
          <a:prstGeom prst="rect">
            <a:avLst/>
          </a:prstGeom>
        </p:spPr>
      </p:pic>
    </p:spTree>
    <p:extLst>
      <p:ext uri="{BB962C8B-B14F-4D97-AF65-F5344CB8AC3E}">
        <p14:creationId xmlns:p14="http://schemas.microsoft.com/office/powerpoint/2010/main" val="293393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800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95536" y="260648"/>
            <a:ext cx="8208912" cy="4832092"/>
          </a:xfrm>
          <a:prstGeom prst="rect">
            <a:avLst/>
          </a:prstGeom>
        </p:spPr>
        <p:txBody>
          <a:bodyPr wrap="square">
            <a:spAutoFit/>
          </a:bodyPr>
          <a:lstStyle/>
          <a:p>
            <a:r>
              <a:rPr lang="en-GB" sz="2800" dirty="0"/>
              <a:t>Bernadette knelt and began to pray the rosary. At the end of the five decades the woman smiled and disappeared. The young visionary returned and on February 18 Our Lady began her message telling young Bernadette, "I do not promise to make you happy in this life but in the next." On February 24, Mary asked for penance and prayer for the conversion of sinners and the following day, she instructed Bernadette to dig the ground near the grotto. From that a spring came forth which to this day is used for the bath by pilgrims to Lourdes</a:t>
            </a:r>
          </a:p>
        </p:txBody>
      </p:sp>
      <p:pic>
        <p:nvPicPr>
          <p:cNvPr id="3" name="Picture 2"/>
          <p:cNvPicPr>
            <a:picLocks noChangeAspect="1"/>
          </p:cNvPicPr>
          <p:nvPr/>
        </p:nvPicPr>
        <p:blipFill>
          <a:blip r:embed="rId2"/>
          <a:stretch>
            <a:fillRect/>
          </a:stretch>
        </p:blipFill>
        <p:spPr>
          <a:xfrm>
            <a:off x="4788024" y="4725144"/>
            <a:ext cx="3752850" cy="2049016"/>
          </a:xfrm>
          <a:prstGeom prst="rect">
            <a:avLst/>
          </a:prstGeom>
        </p:spPr>
      </p:pic>
    </p:spTree>
    <p:extLst>
      <p:ext uri="{BB962C8B-B14F-4D97-AF65-F5344CB8AC3E}">
        <p14:creationId xmlns:p14="http://schemas.microsoft.com/office/powerpoint/2010/main" val="36190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800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31540" y="260648"/>
            <a:ext cx="8136904" cy="3539430"/>
          </a:xfrm>
          <a:prstGeom prst="rect">
            <a:avLst/>
          </a:prstGeom>
        </p:spPr>
        <p:txBody>
          <a:bodyPr wrap="square">
            <a:spAutoFit/>
          </a:bodyPr>
          <a:lstStyle/>
          <a:p>
            <a:r>
              <a:rPr lang="en-GB" sz="2800" dirty="0"/>
              <a:t>At the apparition of March 2, Bernadette was instructed by Our Lady to "tell the priests that people should come here in procession and that a chapel should be built on the site." On the Feast of the Annunciation, March 25, the Blessed Virgin told Bernadette in the dialect of Lourdes, " I am the Immaculate Conception." </a:t>
            </a:r>
          </a:p>
          <a:p>
            <a:endParaRPr lang="en-GB" sz="2800" dirty="0"/>
          </a:p>
        </p:txBody>
      </p:sp>
      <p:sp>
        <p:nvSpPr>
          <p:cNvPr id="4" name="Rectangle 3"/>
          <p:cNvSpPr/>
          <p:nvPr/>
        </p:nvSpPr>
        <p:spPr>
          <a:xfrm>
            <a:off x="4989528" y="3645024"/>
            <a:ext cx="4032448" cy="2246769"/>
          </a:xfrm>
          <a:prstGeom prst="rect">
            <a:avLst/>
          </a:prstGeom>
        </p:spPr>
        <p:txBody>
          <a:bodyPr wrap="square">
            <a:spAutoFit/>
          </a:bodyPr>
          <a:lstStyle/>
          <a:p>
            <a:pPr lvl="0"/>
            <a:r>
              <a:rPr lang="en-GB" sz="2800" dirty="0">
                <a:solidFill>
                  <a:prstClr val="black"/>
                </a:solidFill>
              </a:rPr>
              <a:t>The Basilica at Lourdes was consecrated in 1876 and the faithful, countless in number, flock in pious pilgrimage</a:t>
            </a:r>
          </a:p>
        </p:txBody>
      </p:sp>
      <p:pic>
        <p:nvPicPr>
          <p:cNvPr id="5" name="Picture 4"/>
          <p:cNvPicPr>
            <a:picLocks noChangeAspect="1"/>
          </p:cNvPicPr>
          <p:nvPr/>
        </p:nvPicPr>
        <p:blipFill>
          <a:blip r:embed="rId2"/>
          <a:stretch>
            <a:fillRect/>
          </a:stretch>
        </p:blipFill>
        <p:spPr>
          <a:xfrm>
            <a:off x="402044" y="3529913"/>
            <a:ext cx="4457988" cy="3025336"/>
          </a:xfrm>
          <a:prstGeom prst="rect">
            <a:avLst/>
          </a:prstGeom>
        </p:spPr>
      </p:pic>
    </p:spTree>
    <p:extLst>
      <p:ext uri="{BB962C8B-B14F-4D97-AF65-F5344CB8AC3E}">
        <p14:creationId xmlns:p14="http://schemas.microsoft.com/office/powerpoint/2010/main" val="280171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lh3.ggpht.com/_txgiUO_oV58/TV5zaCFE3cI/AAAAAAAAHdQ/AXZ911cEKks/je_suis_limmaculee_conception5.jpg?imgmax=800"/>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p:spPr>
      </p:pic>
    </p:spTree>
    <p:extLst>
      <p:ext uri="{BB962C8B-B14F-4D97-AF65-F5344CB8AC3E}">
        <p14:creationId xmlns:p14="http://schemas.microsoft.com/office/powerpoint/2010/main" val="357642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980728"/>
            <a:ext cx="7200800" cy="5397852"/>
          </a:xfrm>
          <a:prstGeom prst="rect">
            <a:avLst/>
          </a:prstGeom>
        </p:spPr>
      </p:pic>
      <p:sp>
        <p:nvSpPr>
          <p:cNvPr id="3" name="Rectangle 2"/>
          <p:cNvSpPr/>
          <p:nvPr/>
        </p:nvSpPr>
        <p:spPr>
          <a:xfrm>
            <a:off x="1678358" y="116632"/>
            <a:ext cx="5787290" cy="769441"/>
          </a:xfrm>
          <a:prstGeom prst="rect">
            <a:avLst/>
          </a:prstGeom>
          <a:noFill/>
        </p:spPr>
        <p:txBody>
          <a:bodyPr wrap="none" lIns="91440" tIns="45720" rIns="91440" bIns="45720">
            <a:spAutoFit/>
          </a:bodyPr>
          <a:lstStyle/>
          <a:p>
            <a:pPr algn="ctr"/>
            <a:r>
              <a:rPr lang="en-US" sz="4400" dirty="0">
                <a:ln w="0"/>
                <a:solidFill>
                  <a:srgbClr val="0070C0"/>
                </a:solidFill>
                <a:effectLst>
                  <a:outerShdw blurRad="38100" dist="19050" dir="2700000" algn="tl" rotWithShape="0">
                    <a:schemeClr val="dk1">
                      <a:alpha val="40000"/>
                    </a:schemeClr>
                  </a:outerShdw>
                </a:effectLst>
              </a:rPr>
              <a:t>Lourdes Basilica - France</a:t>
            </a:r>
            <a:endParaRPr lang="en-US" sz="4400" b="0"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005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170" name="Picture 2" descr="http://static.guim.co.uk/sys-images/Guardian/Pix/pictures/2008/09/24/lourdes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34027"/>
            <a:ext cx="7884368" cy="59132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95536" y="188640"/>
            <a:ext cx="8335039" cy="584775"/>
          </a:xfrm>
          <a:prstGeom prst="rect">
            <a:avLst/>
          </a:prstGeom>
          <a:noFill/>
        </p:spPr>
        <p:txBody>
          <a:bodyPr wrap="none" lIns="91440" tIns="45720" rIns="91440" bIns="45720">
            <a:spAutoFit/>
          </a:bodyPr>
          <a:lstStyle/>
          <a:p>
            <a:pPr algn="ctr"/>
            <a:r>
              <a:rPr lang="en-US" sz="3200" b="0" cap="none" spc="0" dirty="0">
                <a:ln w="0"/>
                <a:solidFill>
                  <a:srgbClr val="0070C0"/>
                </a:solidFill>
                <a:effectLst>
                  <a:outerShdw blurRad="38100" dist="19050" dir="2700000" algn="tl" rotWithShape="0">
                    <a:schemeClr val="dk1">
                      <a:alpha val="40000"/>
                    </a:schemeClr>
                  </a:outerShdw>
                </a:effectLst>
              </a:rPr>
              <a:t>The grotto where Mary appeared to Bernardette</a:t>
            </a:r>
          </a:p>
        </p:txBody>
      </p:sp>
    </p:spTree>
    <p:extLst>
      <p:ext uri="{BB962C8B-B14F-4D97-AF65-F5344CB8AC3E}">
        <p14:creationId xmlns:p14="http://schemas.microsoft.com/office/powerpoint/2010/main" val="261646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074" name="Picture 2" descr="http://3.bp.blogspot.com/-LKIwVKHR-_s/TzbEd_RnTkI/AAAAAAAADNg/zev0FGagkRw/s1600/lour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806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292080" y="1340768"/>
            <a:ext cx="3535110" cy="4031873"/>
          </a:xfrm>
          <a:prstGeom prst="rect">
            <a:avLst/>
          </a:prstGeom>
          <a:noFill/>
        </p:spPr>
        <p:txBody>
          <a:bodyPr wrap="square" rtlCol="0">
            <a:spAutoFit/>
          </a:bodyPr>
          <a:lstStyle/>
          <a:p>
            <a:pPr algn="ctr"/>
            <a:r>
              <a:rPr lang="en-GB" sz="3200" b="1" dirty="0">
                <a:solidFill>
                  <a:schemeClr val="tx2">
                    <a:lumMod val="60000"/>
                    <a:lumOff val="40000"/>
                  </a:schemeClr>
                </a:solidFill>
                <a:latin typeface="Comic Sans MS" pitchFamily="66" charset="0"/>
              </a:rPr>
              <a:t>A statue of the lady referred to as ‘Our Lady of Lourdes’ was built in the place where Bernadette saw her. </a:t>
            </a:r>
          </a:p>
        </p:txBody>
      </p:sp>
    </p:spTree>
    <p:extLst>
      <p:ext uri="{BB962C8B-B14F-4D97-AF65-F5344CB8AC3E}">
        <p14:creationId xmlns:p14="http://schemas.microsoft.com/office/powerpoint/2010/main" val="365663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23BB13FD3A8941B156879FD3F52613" ma:contentTypeVersion="17" ma:contentTypeDescription="Create a new document." ma:contentTypeScope="" ma:versionID="5c405f391bd4157e5b39697ccc3f7242">
  <xsd:schema xmlns:xsd="http://www.w3.org/2001/XMLSchema" xmlns:xs="http://www.w3.org/2001/XMLSchema" xmlns:p="http://schemas.microsoft.com/office/2006/metadata/properties" xmlns:ns3="b69fc1bc-4b5c-44ca-94fa-a57384592ea9" xmlns:ns4="0ddf4f12-9ce9-44d2-9890-ae2080a933be" targetNamespace="http://schemas.microsoft.com/office/2006/metadata/properties" ma:root="true" ma:fieldsID="15e2ba7fc4fd931b06f872aade0672af" ns3:_="" ns4:_="">
    <xsd:import namespace="b69fc1bc-4b5c-44ca-94fa-a57384592ea9"/>
    <xsd:import namespace="0ddf4f12-9ce9-44d2-9890-ae2080a933be"/>
    <xsd:element name="properties">
      <xsd:complexType>
        <xsd:sequence>
          <xsd:element name="documentManagement">
            <xsd:complexType>
              <xsd:all>
                <xsd:element ref="ns3:MigrationWizId" minOccurs="0"/>
                <xsd:element ref="ns3:MigrationWizIdPermissions" minOccurs="0"/>
                <xsd:element ref="ns3:MigrationWizIdVers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fc1bc-4b5c-44ca-94fa-a57384592ea9"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df4f12-9ce9-44d2-9890-ae2080a933be"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b69fc1bc-4b5c-44ca-94fa-a57384592ea9" xsi:nil="true"/>
    <MigrationWizIdVersion xmlns="b69fc1bc-4b5c-44ca-94fa-a57384592ea9" xsi:nil="true"/>
    <MigrationWizId xmlns="b69fc1bc-4b5c-44ca-94fa-a57384592ea9" xsi:nil="true"/>
  </documentManagement>
</p:properties>
</file>

<file path=customXml/itemProps1.xml><?xml version="1.0" encoding="utf-8"?>
<ds:datastoreItem xmlns:ds="http://schemas.openxmlformats.org/officeDocument/2006/customXml" ds:itemID="{B3A30F69-32B2-40D5-9674-158D736C7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9fc1bc-4b5c-44ca-94fa-a57384592ea9"/>
    <ds:schemaRef ds:uri="0ddf4f12-9ce9-44d2-9890-ae2080a93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06F9E-09C3-4CAB-9031-1F95AB5D296A}">
  <ds:schemaRefs>
    <ds:schemaRef ds:uri="http://schemas.microsoft.com/sharepoint/v3/contenttype/forms"/>
  </ds:schemaRefs>
</ds:datastoreItem>
</file>

<file path=customXml/itemProps3.xml><?xml version="1.0" encoding="utf-8"?>
<ds:datastoreItem xmlns:ds="http://schemas.openxmlformats.org/officeDocument/2006/customXml" ds:itemID="{FE1B558D-799A-43A7-B636-B867B142C2B6}">
  <ds:schemaRefs>
    <ds:schemaRef ds:uri="http://purl.org/dc/dcmitype/"/>
    <ds:schemaRef ds:uri="b69fc1bc-4b5c-44ca-94fa-a57384592ea9"/>
    <ds:schemaRef ds:uri="http://schemas.microsoft.com/office/2006/documentManagement/type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0ddf4f12-9ce9-44d2-9890-ae2080a933b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544</Words>
  <Application>Microsoft Office PowerPoint</Application>
  <PresentationFormat>On-screen Show (4:3)</PresentationFormat>
  <Paragraphs>19</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C Hayles</cp:lastModifiedBy>
  <cp:revision>37</cp:revision>
  <dcterms:created xsi:type="dcterms:W3CDTF">2013-01-05T14:54:46Z</dcterms:created>
  <dcterms:modified xsi:type="dcterms:W3CDTF">2022-02-11T10:38:04Z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0x0101004B23BB13FD3A8941B156879FD3F52613</vt:lpwstr>
  </property>
</Properties>
</file>