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Lst>
  <p:sldIdLst>
    <p:sldId id="262" r:id="rId5"/>
    <p:sldId id="263" r:id="rId6"/>
    <p:sldId id="256" r:id="rId7"/>
    <p:sldId id="257" r:id="rId8"/>
    <p:sldId id="264" r:id="rId9"/>
    <p:sldId id="269" r:id="rId10"/>
    <p:sldId id="277" r:id="rId11"/>
    <p:sldId id="276" r:id="rId12"/>
    <p:sldId id="278" r:id="rId13"/>
    <p:sldId id="274" r:id="rId14"/>
    <p:sldId id="275" r:id="rId15"/>
    <p:sldId id="284" r:id="rId16"/>
    <p:sldId id="280" r:id="rId17"/>
    <p:sldId id="270" r:id="rId18"/>
    <p:sldId id="271" r:id="rId19"/>
    <p:sldId id="272" r:id="rId20"/>
    <p:sldId id="273" r:id="rId21"/>
    <p:sldId id="279" r:id="rId22"/>
    <p:sldId id="258" r:id="rId23"/>
    <p:sldId id="259" r:id="rId24"/>
    <p:sldId id="265" r:id="rId25"/>
    <p:sldId id="260" r:id="rId26"/>
    <p:sldId id="261" r:id="rId27"/>
    <p:sldId id="266" r:id="rId28"/>
    <p:sldId id="267"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593E-D8CB-4E85-B775-68257F22D8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3B246C-6D98-4F9C-83B4-B6817BED2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40A94-5B31-4315-8103-D043D46B4358}"/>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5" name="Footer Placeholder 4">
            <a:extLst>
              <a:ext uri="{FF2B5EF4-FFF2-40B4-BE49-F238E27FC236}">
                <a16:creationId xmlns:a16="http://schemas.microsoft.com/office/drawing/2014/main" id="{ECD15B5E-B134-4F90-8828-577E0C9F24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5537-E43A-41AE-838A-F7D724E033D7}"/>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316630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07A1-62D6-4738-A22D-9592992D0B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A1886B-2758-47D6-AEA0-63811ECEFE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B751F6-A2A6-40C6-807C-36A5A205D536}"/>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5" name="Footer Placeholder 4">
            <a:extLst>
              <a:ext uri="{FF2B5EF4-FFF2-40B4-BE49-F238E27FC236}">
                <a16:creationId xmlns:a16="http://schemas.microsoft.com/office/drawing/2014/main" id="{C45415F1-7A9D-4641-ADEE-A45332600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719A-CE9E-41E9-AABE-C4578FFCD17C}"/>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382630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EB573-9E17-4B1B-920A-7E5CAE4937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7A1A0-E0C8-447A-9D4F-69F35CAB89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6AADF0-DA53-4A59-A8D8-06523D1FADD2}"/>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5" name="Footer Placeholder 4">
            <a:extLst>
              <a:ext uri="{FF2B5EF4-FFF2-40B4-BE49-F238E27FC236}">
                <a16:creationId xmlns:a16="http://schemas.microsoft.com/office/drawing/2014/main" id="{76B1CCBF-99C4-447E-A031-5A8CB1D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B2E06-B17A-40D6-8919-57FAAE562878}"/>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225615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1092-6B8F-4ACB-8CF3-A26F3856E2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D425B4-DC31-4801-A19F-77E8B3015E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5D590-2A44-452D-A4E7-919D87D8A0A7}"/>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5" name="Footer Placeholder 4">
            <a:extLst>
              <a:ext uri="{FF2B5EF4-FFF2-40B4-BE49-F238E27FC236}">
                <a16:creationId xmlns:a16="http://schemas.microsoft.com/office/drawing/2014/main" id="{FBB9DCF8-D9CF-4AAB-BF8F-DC14D78CB5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13D362-A3F7-4E02-985F-C6C3D40498E4}"/>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35481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9B99-B7E2-4A33-A200-519A787F2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9191D4-622C-4E78-945B-FA0DFC7C34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C2429B-5D51-486D-90FE-F1C25885114F}"/>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5" name="Footer Placeholder 4">
            <a:extLst>
              <a:ext uri="{FF2B5EF4-FFF2-40B4-BE49-F238E27FC236}">
                <a16:creationId xmlns:a16="http://schemas.microsoft.com/office/drawing/2014/main" id="{638921D7-A4A4-413E-9F1C-77B4BB4A8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564F6C-C9DC-496B-9FC8-1F29067104A7}"/>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413208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2979-DF01-4345-AE36-BFAB2C6F7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8F6F0A-4496-4474-9C16-D7CFC745AE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037E10-2DCE-45D1-9BC0-5ECCCEA1F9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2BFD42-AF5C-4C6C-BC9C-F5EE4CFF61C5}"/>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6" name="Footer Placeholder 5">
            <a:extLst>
              <a:ext uri="{FF2B5EF4-FFF2-40B4-BE49-F238E27FC236}">
                <a16:creationId xmlns:a16="http://schemas.microsoft.com/office/drawing/2014/main" id="{6E9C448B-3763-4A3B-9BF1-22050E8203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2B6BE-97C7-4AC3-B182-E6FB0570F306}"/>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150051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BDB9-8D8D-41FA-A790-611BFAC2A2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02B58-0721-4804-A9BF-53F320AEF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EFF3E2-9732-481F-A888-C769C81C02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02E7EF-628A-4E0B-B89C-75F34582F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7D994B-26CF-41E7-9F7B-B4ABB3E206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351A79-F150-4FD8-ACD5-7538063D2823}"/>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8" name="Footer Placeholder 7">
            <a:extLst>
              <a:ext uri="{FF2B5EF4-FFF2-40B4-BE49-F238E27FC236}">
                <a16:creationId xmlns:a16="http://schemas.microsoft.com/office/drawing/2014/main" id="{ADF086D7-4E13-4EC2-BA0D-85A73D35A5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5A640F-8D5A-4954-A6F3-F4415F463C1E}"/>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203284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7C68-7AB9-4ECD-838A-B6C0E2F483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1D2EC6-9908-4A06-A825-F30A93BF9443}"/>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4" name="Footer Placeholder 3">
            <a:extLst>
              <a:ext uri="{FF2B5EF4-FFF2-40B4-BE49-F238E27FC236}">
                <a16:creationId xmlns:a16="http://schemas.microsoft.com/office/drawing/2014/main" id="{855D272C-7223-497B-B40B-210EA3146B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D08E09-D50B-4A87-A966-187EAB2E36C9}"/>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1094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A0CFD-BBAE-4CEB-9691-730F33C7EB24}"/>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3" name="Footer Placeholder 2">
            <a:extLst>
              <a:ext uri="{FF2B5EF4-FFF2-40B4-BE49-F238E27FC236}">
                <a16:creationId xmlns:a16="http://schemas.microsoft.com/office/drawing/2014/main" id="{15662E87-B32A-4BE3-94A6-EA8046C52F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1A3CA7-FFF6-4F63-9F9C-805B44BF4EA9}"/>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399527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07B4-7250-414E-A08A-9CC5BC538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BF5EEB-F339-4A91-9B3A-8E1391DF7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364271-02C7-4556-9285-CB4C4213F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74546-D610-45CB-A78A-3C3B1CC3F7B4}"/>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6" name="Footer Placeholder 5">
            <a:extLst>
              <a:ext uri="{FF2B5EF4-FFF2-40B4-BE49-F238E27FC236}">
                <a16:creationId xmlns:a16="http://schemas.microsoft.com/office/drawing/2014/main" id="{384B78AA-2826-4174-ADF0-478644237F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4CC865-71F6-4363-9186-D76C756F07E2}"/>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257470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1096A-77AC-4648-87CD-2E061579B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12BFC8-FFA3-45FD-B1E8-7B69EE059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4154E8-437E-4D58-8D8A-48166BF2F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CF1FEE-14E0-4AF7-9FE3-1E96622F7185}"/>
              </a:ext>
            </a:extLst>
          </p:cNvPr>
          <p:cNvSpPr>
            <a:spLocks noGrp="1"/>
          </p:cNvSpPr>
          <p:nvPr>
            <p:ph type="dt" sz="half" idx="10"/>
          </p:nvPr>
        </p:nvSpPr>
        <p:spPr/>
        <p:txBody>
          <a:bodyPr/>
          <a:lstStyle/>
          <a:p>
            <a:fld id="{61DF0E69-252F-4863-8BB7-0F7599E9D480}" type="datetimeFigureOut">
              <a:rPr lang="en-GB" smtClean="0"/>
              <a:t>08/02/2022</a:t>
            </a:fld>
            <a:endParaRPr lang="en-GB"/>
          </a:p>
        </p:txBody>
      </p:sp>
      <p:sp>
        <p:nvSpPr>
          <p:cNvPr id="6" name="Footer Placeholder 5">
            <a:extLst>
              <a:ext uri="{FF2B5EF4-FFF2-40B4-BE49-F238E27FC236}">
                <a16:creationId xmlns:a16="http://schemas.microsoft.com/office/drawing/2014/main" id="{5C3C817F-8AFF-4F09-9554-4CF8A66E7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4F868A-1F16-434C-922D-3BF1615E1D58}"/>
              </a:ext>
            </a:extLst>
          </p:cNvPr>
          <p:cNvSpPr>
            <a:spLocks noGrp="1"/>
          </p:cNvSpPr>
          <p:nvPr>
            <p:ph type="sldNum" sz="quarter" idx="12"/>
          </p:nvPr>
        </p:nvSpPr>
        <p:spPr/>
        <p:txBody>
          <a:bodyPr/>
          <a:lstStyle/>
          <a:p>
            <a:fld id="{63B79769-021B-4C2D-A37E-4DE7D82CD79E}" type="slidenum">
              <a:rPr lang="en-GB" smtClean="0"/>
              <a:t>‹#›</a:t>
            </a:fld>
            <a:endParaRPr lang="en-GB"/>
          </a:p>
        </p:txBody>
      </p:sp>
    </p:spTree>
    <p:extLst>
      <p:ext uri="{BB962C8B-B14F-4D97-AF65-F5344CB8AC3E}">
        <p14:creationId xmlns:p14="http://schemas.microsoft.com/office/powerpoint/2010/main" val="360432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C7BF5-2A14-4F58-BAF7-24B99A88B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739E7D-FAB1-4782-A89B-340C6D984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5898202-92BD-420D-8755-E92E2FD31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mic Sans MS" panose="030F0702030302020204" pitchFamily="66" charset="0"/>
              </a:defRPr>
            </a:lvl1pPr>
          </a:lstStyle>
          <a:p>
            <a:fld id="{61DF0E69-252F-4863-8BB7-0F7599E9D480}" type="datetimeFigureOut">
              <a:rPr lang="en-GB" smtClean="0"/>
              <a:pPr/>
              <a:t>08/02/2022</a:t>
            </a:fld>
            <a:endParaRPr lang="en-GB" dirty="0"/>
          </a:p>
        </p:txBody>
      </p:sp>
      <p:sp>
        <p:nvSpPr>
          <p:cNvPr id="5" name="Footer Placeholder 4">
            <a:extLst>
              <a:ext uri="{FF2B5EF4-FFF2-40B4-BE49-F238E27FC236}">
                <a16:creationId xmlns:a16="http://schemas.microsoft.com/office/drawing/2014/main" id="{E9EBE0F1-AAF2-4DE1-B578-8307B5039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anose="030F0702030302020204" pitchFamily="66" charset="0"/>
              </a:defRPr>
            </a:lvl1pPr>
          </a:lstStyle>
          <a:p>
            <a:endParaRPr lang="en-GB" dirty="0"/>
          </a:p>
        </p:txBody>
      </p:sp>
      <p:sp>
        <p:nvSpPr>
          <p:cNvPr id="6" name="Slide Number Placeholder 5">
            <a:extLst>
              <a:ext uri="{FF2B5EF4-FFF2-40B4-BE49-F238E27FC236}">
                <a16:creationId xmlns:a16="http://schemas.microsoft.com/office/drawing/2014/main" id="{9CFB3616-1488-47B8-8A97-74A9A3969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mic Sans MS" panose="030F0702030302020204" pitchFamily="66" charset="0"/>
              </a:defRPr>
            </a:lvl1pPr>
          </a:lstStyle>
          <a:p>
            <a:fld id="{63B79769-021B-4C2D-A37E-4DE7D82CD79E}" type="slidenum">
              <a:rPr lang="en-GB" smtClean="0"/>
              <a:pPr/>
              <a:t>‹#›</a:t>
            </a:fld>
            <a:endParaRPr lang="en-GB" dirty="0"/>
          </a:p>
        </p:txBody>
      </p:sp>
    </p:spTree>
    <p:extLst>
      <p:ext uri="{BB962C8B-B14F-4D97-AF65-F5344CB8AC3E}">
        <p14:creationId xmlns:p14="http://schemas.microsoft.com/office/powerpoint/2010/main" val="219255918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lassroom.thenational.academy/subjects-by-year/year-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7B5BFF-D2C5-4E69-9C8A-51F0C1406C59}"/>
              </a:ext>
            </a:extLst>
          </p:cNvPr>
          <p:cNvSpPr txBox="1">
            <a:spLocks noGrp="1"/>
          </p:cNvSpPr>
          <p:nvPr>
            <p:ph type="title"/>
          </p:nvPr>
        </p:nvSpPr>
        <p:spPr>
          <a:xfrm>
            <a:off x="6794695" y="33610"/>
            <a:ext cx="10536335" cy="1754326"/>
          </a:xfrm>
          <a:prstGeom prst="rect">
            <a:avLst/>
          </a:prstGeom>
          <a:noFill/>
        </p:spPr>
        <p:txBody>
          <a:bodyPr wrap="square" rtlCol="0">
            <a:spAutoFit/>
          </a:bodyPr>
          <a:lstStyle/>
          <a:p>
            <a:r>
              <a:rPr lang="en-GB" sz="4000" dirty="0">
                <a:latin typeface="Comic Sans MS" panose="030F0702030302020204" pitchFamily="66" charset="0"/>
              </a:rPr>
              <a:t>Statutory </a:t>
            </a:r>
            <a:br>
              <a:rPr lang="en-GB" sz="4000" dirty="0">
                <a:latin typeface="Comic Sans MS" panose="030F0702030302020204" pitchFamily="66" charset="0"/>
              </a:rPr>
            </a:br>
            <a:r>
              <a:rPr lang="en-GB" sz="4000" dirty="0">
                <a:latin typeface="Comic Sans MS" panose="030F0702030302020204" pitchFamily="66" charset="0"/>
              </a:rPr>
              <a:t>Assessment</a:t>
            </a:r>
          </a:p>
          <a:p>
            <a:r>
              <a:rPr lang="en-GB" sz="4000" dirty="0">
                <a:latin typeface="Comic Sans MS" panose="030F0702030302020204" pitchFamily="66" charset="0"/>
              </a:rPr>
              <a:t> Tests</a:t>
            </a:r>
          </a:p>
        </p:txBody>
      </p:sp>
      <p:sp>
        <p:nvSpPr>
          <p:cNvPr id="6" name="Title 1">
            <a:extLst>
              <a:ext uri="{FF2B5EF4-FFF2-40B4-BE49-F238E27FC236}">
                <a16:creationId xmlns:a16="http://schemas.microsoft.com/office/drawing/2014/main" id="{022EEB86-F5D7-4F16-B61D-5EEFD165B40B}"/>
              </a:ext>
            </a:extLst>
          </p:cNvPr>
          <p:cNvSpPr txBox="1">
            <a:spLocks/>
          </p:cNvSpPr>
          <p:nvPr/>
        </p:nvSpPr>
        <p:spPr>
          <a:xfrm>
            <a:off x="443133" y="479271"/>
            <a:ext cx="9144000" cy="1118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dirty="0">
                <a:latin typeface="Comic Sans MS" panose="030F0702030302020204" pitchFamily="66" charset="0"/>
              </a:rPr>
              <a:t>KS1  S.A.Ts</a:t>
            </a:r>
          </a:p>
        </p:txBody>
      </p:sp>
      <p:sp>
        <p:nvSpPr>
          <p:cNvPr id="10" name="TextBox 9">
            <a:extLst>
              <a:ext uri="{FF2B5EF4-FFF2-40B4-BE49-F238E27FC236}">
                <a16:creationId xmlns:a16="http://schemas.microsoft.com/office/drawing/2014/main" id="{B4B34CE4-501D-4CB7-AC87-EC31D8B0A86A}"/>
              </a:ext>
            </a:extLst>
          </p:cNvPr>
          <p:cNvSpPr txBox="1"/>
          <p:nvPr/>
        </p:nvSpPr>
        <p:spPr>
          <a:xfrm>
            <a:off x="0" y="1636763"/>
            <a:ext cx="10818055" cy="452431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3200" dirty="0">
                <a:latin typeface="Comic Sans MS" panose="030F0702030302020204" pitchFamily="66" charset="0"/>
              </a:rPr>
              <a:t>In 2014/15 a new national curriculum framework was introduced by the government .</a:t>
            </a:r>
          </a:p>
          <a:p>
            <a:pPr marL="285750" indent="-285750">
              <a:buFont typeface="Arial" panose="020B0604020202020204" pitchFamily="34" charset="0"/>
              <a:buChar char="•"/>
            </a:pPr>
            <a:r>
              <a:rPr lang="en-GB" sz="3200" dirty="0">
                <a:latin typeface="Comic Sans MS" panose="030F0702030302020204" pitchFamily="66" charset="0"/>
              </a:rPr>
              <a:t>In 2015/16 children in all years at Key Stage 1 and 2 were expected to  study the new national curriculum.</a:t>
            </a:r>
          </a:p>
          <a:p>
            <a:pPr marL="285750" indent="-285750">
              <a:buFont typeface="Arial" panose="020B0604020202020204" pitchFamily="34" charset="0"/>
              <a:buChar char="•"/>
            </a:pPr>
            <a:r>
              <a:rPr lang="en-GB" sz="3200" dirty="0">
                <a:latin typeface="Comic Sans MS" panose="030F0702030302020204" pitchFamily="66" charset="0"/>
              </a:rPr>
              <a:t>KS1 (Year 2) and KS2 (Year 6) SATs will reflect the new curriculum.</a:t>
            </a:r>
          </a:p>
          <a:p>
            <a:pPr marL="285750" indent="-285750">
              <a:buFont typeface="Arial" panose="020B0604020202020204" pitchFamily="34" charset="0"/>
              <a:buChar char="•"/>
            </a:pPr>
            <a:endParaRPr lang="en-GB" sz="3200" dirty="0">
              <a:latin typeface="Comic Sans MS" panose="030F0702030302020204" pitchFamily="66" charset="0"/>
            </a:endParaRPr>
          </a:p>
          <a:p>
            <a:pPr marL="285750" indent="-285750">
              <a:buFont typeface="Arial" panose="020B0604020202020204" pitchFamily="34" charset="0"/>
              <a:buChar char="•"/>
            </a:pPr>
            <a:r>
              <a:rPr lang="en-GB" sz="3200" dirty="0">
                <a:latin typeface="Comic Sans MS" panose="030F0702030302020204" pitchFamily="66" charset="0"/>
              </a:rPr>
              <a:t>SATs have not taken place for the last two years but will be happening this year </a:t>
            </a:r>
            <a:r>
              <a:rPr lang="en-GB" sz="3200" dirty="0" smtClean="0">
                <a:latin typeface="Comic Sans MS" panose="030F0702030302020204" pitchFamily="66" charset="0"/>
              </a:rPr>
              <a:t>in May.</a:t>
            </a:r>
            <a:endParaRPr lang="en-GB" sz="3200" dirty="0">
              <a:latin typeface="Comic Sans MS" panose="030F0702030302020204" pitchFamily="66" charset="0"/>
            </a:endParaRPr>
          </a:p>
        </p:txBody>
      </p:sp>
      <p:pic>
        <p:nvPicPr>
          <p:cNvPr id="8" name="Picture 7">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100979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C4E917-8657-4523-8539-7ADA3615A84C}"/>
              </a:ext>
            </a:extLst>
          </p:cNvPr>
          <p:cNvPicPr>
            <a:picLocks noChangeAspect="1"/>
          </p:cNvPicPr>
          <p:nvPr/>
        </p:nvPicPr>
        <p:blipFill>
          <a:blip r:embed="rId2"/>
          <a:stretch>
            <a:fillRect/>
          </a:stretch>
        </p:blipFill>
        <p:spPr>
          <a:xfrm>
            <a:off x="753427" y="220027"/>
            <a:ext cx="5765675" cy="4889183"/>
          </a:xfrm>
          <a:prstGeom prst="rect">
            <a:avLst/>
          </a:prstGeom>
        </p:spPr>
      </p:pic>
      <p:pic>
        <p:nvPicPr>
          <p:cNvPr id="7" name="Picture 6">
            <a:extLst>
              <a:ext uri="{FF2B5EF4-FFF2-40B4-BE49-F238E27FC236}">
                <a16:creationId xmlns:a16="http://schemas.microsoft.com/office/drawing/2014/main" id="{488AA37F-9801-4029-9C07-9117B4FE77B4}"/>
              </a:ext>
            </a:extLst>
          </p:cNvPr>
          <p:cNvPicPr>
            <a:picLocks noChangeAspect="1"/>
          </p:cNvPicPr>
          <p:nvPr/>
        </p:nvPicPr>
        <p:blipFill>
          <a:blip r:embed="rId3"/>
          <a:stretch>
            <a:fillRect/>
          </a:stretch>
        </p:blipFill>
        <p:spPr>
          <a:xfrm>
            <a:off x="10444455" y="4848225"/>
            <a:ext cx="1628775" cy="2009775"/>
          </a:xfrm>
          <a:prstGeom prst="rect">
            <a:avLst/>
          </a:prstGeom>
        </p:spPr>
      </p:pic>
      <p:sp>
        <p:nvSpPr>
          <p:cNvPr id="5" name="TextBox 4"/>
          <p:cNvSpPr txBox="1"/>
          <p:nvPr/>
        </p:nvSpPr>
        <p:spPr>
          <a:xfrm>
            <a:off x="7077399" y="703431"/>
            <a:ext cx="3528967" cy="5386090"/>
          </a:xfrm>
          <a:prstGeom prst="rect">
            <a:avLst/>
          </a:prstGeom>
          <a:noFill/>
        </p:spPr>
        <p:txBody>
          <a:bodyPr wrap="square" rtlCol="0">
            <a:spAutoFit/>
          </a:bodyPr>
          <a:lstStyle/>
          <a:p>
            <a:r>
              <a:rPr lang="en-GB" sz="2800" dirty="0">
                <a:latin typeface="Comic Sans MS" panose="030F0702030302020204" pitchFamily="66" charset="0"/>
              </a:rPr>
              <a:t>Each text can vary in genre, structure and length. It is very clear for the children to understand when one text ends and another begins as it will have a new title, layout and background. </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8" name="TextBox 7"/>
          <p:cNvSpPr txBox="1"/>
          <p:nvPr/>
        </p:nvSpPr>
        <p:spPr>
          <a:xfrm>
            <a:off x="4505793" y="220027"/>
            <a:ext cx="2013309" cy="646331"/>
          </a:xfrm>
          <a:prstGeom prst="rect">
            <a:avLst/>
          </a:prstGeom>
          <a:noFill/>
        </p:spPr>
        <p:txBody>
          <a:bodyPr wrap="square" rtlCol="0">
            <a:spAutoFit/>
          </a:bodyPr>
          <a:lstStyle/>
          <a:p>
            <a:r>
              <a:rPr lang="en-GB" sz="3600" dirty="0" smtClean="0">
                <a:latin typeface="Comic Sans MS" panose="030F0702030302020204" pitchFamily="66" charset="0"/>
              </a:rPr>
              <a:t>Paper 2</a:t>
            </a:r>
            <a:endParaRPr lang="en-GB" dirty="0">
              <a:latin typeface="Comic Sans MS" panose="030F0702030302020204" pitchFamily="66" charset="0"/>
            </a:endParaRPr>
          </a:p>
        </p:txBody>
      </p:sp>
    </p:spTree>
    <p:extLst>
      <p:ext uri="{BB962C8B-B14F-4D97-AF65-F5344CB8AC3E}">
        <p14:creationId xmlns:p14="http://schemas.microsoft.com/office/powerpoint/2010/main" val="591207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64A891D-B175-4B14-BA5A-2A706DAC3D39}"/>
              </a:ext>
            </a:extLst>
          </p:cNvPr>
          <p:cNvSpPr>
            <a:spLocks noGrp="1"/>
          </p:cNvSpPr>
          <p:nvPr>
            <p:ph idx="1"/>
          </p:nvPr>
        </p:nvSpPr>
        <p:spPr/>
        <p:txBody>
          <a:bodyPr/>
          <a:lstStyle/>
          <a:p>
            <a:endParaRPr lang="en-GB" dirty="0"/>
          </a:p>
        </p:txBody>
      </p:sp>
      <p:pic>
        <p:nvPicPr>
          <p:cNvPr id="15" name="Picture 14">
            <a:extLst>
              <a:ext uri="{FF2B5EF4-FFF2-40B4-BE49-F238E27FC236}">
                <a16:creationId xmlns:a16="http://schemas.microsoft.com/office/drawing/2014/main" id="{37723A6D-2345-494F-A727-2D5C067AD71A}"/>
              </a:ext>
            </a:extLst>
          </p:cNvPr>
          <p:cNvPicPr>
            <a:picLocks noChangeAspect="1"/>
          </p:cNvPicPr>
          <p:nvPr/>
        </p:nvPicPr>
        <p:blipFill>
          <a:blip r:embed="rId2"/>
          <a:stretch>
            <a:fillRect/>
          </a:stretch>
        </p:blipFill>
        <p:spPr>
          <a:xfrm>
            <a:off x="89536" y="990600"/>
            <a:ext cx="4114800" cy="5867400"/>
          </a:xfrm>
          <a:prstGeom prst="rect">
            <a:avLst/>
          </a:prstGeom>
        </p:spPr>
      </p:pic>
      <p:pic>
        <p:nvPicPr>
          <p:cNvPr id="16" name="Picture 15">
            <a:extLst>
              <a:ext uri="{FF2B5EF4-FFF2-40B4-BE49-F238E27FC236}">
                <a16:creationId xmlns:a16="http://schemas.microsoft.com/office/drawing/2014/main" id="{A9BC3B9E-45DB-4150-A699-EB456745270D}"/>
              </a:ext>
            </a:extLst>
          </p:cNvPr>
          <p:cNvPicPr>
            <a:picLocks noChangeAspect="1"/>
          </p:cNvPicPr>
          <p:nvPr/>
        </p:nvPicPr>
        <p:blipFill>
          <a:blip r:embed="rId3"/>
          <a:stretch>
            <a:fillRect/>
          </a:stretch>
        </p:blipFill>
        <p:spPr>
          <a:xfrm>
            <a:off x="4204336" y="0"/>
            <a:ext cx="3934999" cy="5233143"/>
          </a:xfrm>
          <a:prstGeom prst="rect">
            <a:avLst/>
          </a:prstGeom>
        </p:spPr>
      </p:pic>
      <p:pic>
        <p:nvPicPr>
          <p:cNvPr id="17" name="Picture 16">
            <a:extLst>
              <a:ext uri="{FF2B5EF4-FFF2-40B4-BE49-F238E27FC236}">
                <a16:creationId xmlns:a16="http://schemas.microsoft.com/office/drawing/2014/main" id="{CD0EB377-D55D-4397-BCBD-04604C777301}"/>
              </a:ext>
            </a:extLst>
          </p:cNvPr>
          <p:cNvPicPr>
            <a:picLocks noChangeAspect="1"/>
          </p:cNvPicPr>
          <p:nvPr/>
        </p:nvPicPr>
        <p:blipFill>
          <a:blip r:embed="rId4"/>
          <a:stretch>
            <a:fillRect/>
          </a:stretch>
        </p:blipFill>
        <p:spPr>
          <a:xfrm>
            <a:off x="8139335" y="1825625"/>
            <a:ext cx="3963129" cy="4949508"/>
          </a:xfrm>
          <a:prstGeom prst="rect">
            <a:avLst/>
          </a:prstGeom>
        </p:spPr>
      </p:pic>
      <p:sp>
        <p:nvSpPr>
          <p:cNvPr id="6" name="TextBox 5"/>
          <p:cNvSpPr txBox="1"/>
          <p:nvPr/>
        </p:nvSpPr>
        <p:spPr>
          <a:xfrm>
            <a:off x="4410076" y="5903893"/>
            <a:ext cx="3128650" cy="954107"/>
          </a:xfrm>
          <a:prstGeom prst="rect">
            <a:avLst/>
          </a:prstGeom>
          <a:noFill/>
        </p:spPr>
        <p:txBody>
          <a:bodyPr wrap="square" rtlCol="0">
            <a:spAutoFit/>
          </a:bodyPr>
          <a:lstStyle/>
          <a:p>
            <a:pPr algn="ctr"/>
            <a:r>
              <a:rPr lang="en-GB" sz="2800" dirty="0" smtClean="0">
                <a:latin typeface="Comic Sans MS" panose="030F0702030302020204" pitchFamily="66" charset="0"/>
              </a:rPr>
              <a:t>Examples from Paper 2</a:t>
            </a:r>
            <a:endParaRPr lang="en-GB" sz="1400" dirty="0">
              <a:latin typeface="Comic Sans MS" panose="030F0702030302020204" pitchFamily="66" charset="0"/>
            </a:endParaRPr>
          </a:p>
        </p:txBody>
      </p:sp>
    </p:spTree>
    <p:extLst>
      <p:ext uri="{BB962C8B-B14F-4D97-AF65-F5344CB8AC3E}">
        <p14:creationId xmlns:p14="http://schemas.microsoft.com/office/powerpoint/2010/main" val="193363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62625" y="5792561"/>
            <a:ext cx="3128650" cy="954107"/>
          </a:xfrm>
          <a:prstGeom prst="rect">
            <a:avLst/>
          </a:prstGeom>
          <a:noFill/>
        </p:spPr>
        <p:txBody>
          <a:bodyPr wrap="square" rtlCol="0">
            <a:spAutoFit/>
          </a:bodyPr>
          <a:lstStyle/>
          <a:p>
            <a:pPr algn="ctr"/>
            <a:r>
              <a:rPr lang="en-GB" sz="2800" dirty="0" smtClean="0">
                <a:latin typeface="Comic Sans MS" panose="030F0702030302020204" pitchFamily="66" charset="0"/>
              </a:rPr>
              <a:t>Examples from Paper 2</a:t>
            </a:r>
            <a:endParaRPr lang="en-GB" sz="1400"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0" y="0"/>
            <a:ext cx="3927868" cy="2795452"/>
          </a:xfrm>
          <a:prstGeom prst="rect">
            <a:avLst/>
          </a:prstGeom>
        </p:spPr>
      </p:pic>
      <p:pic>
        <p:nvPicPr>
          <p:cNvPr id="3" name="Picture 2"/>
          <p:cNvPicPr>
            <a:picLocks noChangeAspect="1"/>
          </p:cNvPicPr>
          <p:nvPr/>
        </p:nvPicPr>
        <p:blipFill>
          <a:blip r:embed="rId3"/>
          <a:stretch>
            <a:fillRect/>
          </a:stretch>
        </p:blipFill>
        <p:spPr>
          <a:xfrm>
            <a:off x="7489780" y="0"/>
            <a:ext cx="4702220" cy="3083169"/>
          </a:xfrm>
          <a:prstGeom prst="rect">
            <a:avLst/>
          </a:prstGeom>
        </p:spPr>
      </p:pic>
      <p:pic>
        <p:nvPicPr>
          <p:cNvPr id="4" name="Picture 3"/>
          <p:cNvPicPr>
            <a:picLocks noChangeAspect="1"/>
          </p:cNvPicPr>
          <p:nvPr/>
        </p:nvPicPr>
        <p:blipFill>
          <a:blip r:embed="rId4"/>
          <a:stretch>
            <a:fillRect/>
          </a:stretch>
        </p:blipFill>
        <p:spPr>
          <a:xfrm>
            <a:off x="4005110" y="1848185"/>
            <a:ext cx="3381375" cy="3028950"/>
          </a:xfrm>
          <a:prstGeom prst="rect">
            <a:avLst/>
          </a:prstGeom>
        </p:spPr>
      </p:pic>
      <p:pic>
        <p:nvPicPr>
          <p:cNvPr id="5" name="Picture 4"/>
          <p:cNvPicPr>
            <a:picLocks noChangeAspect="1"/>
          </p:cNvPicPr>
          <p:nvPr/>
        </p:nvPicPr>
        <p:blipFill>
          <a:blip r:embed="rId5"/>
          <a:stretch>
            <a:fillRect/>
          </a:stretch>
        </p:blipFill>
        <p:spPr>
          <a:xfrm>
            <a:off x="15615" y="3794624"/>
            <a:ext cx="3886200" cy="1933575"/>
          </a:xfrm>
          <a:prstGeom prst="rect">
            <a:avLst/>
          </a:prstGeom>
        </p:spPr>
      </p:pic>
      <p:pic>
        <p:nvPicPr>
          <p:cNvPr id="7" name="Picture 6"/>
          <p:cNvPicPr>
            <a:picLocks noChangeAspect="1"/>
          </p:cNvPicPr>
          <p:nvPr/>
        </p:nvPicPr>
        <p:blipFill>
          <a:blip r:embed="rId6"/>
          <a:stretch>
            <a:fillRect/>
          </a:stretch>
        </p:blipFill>
        <p:spPr>
          <a:xfrm>
            <a:off x="6391275" y="4845294"/>
            <a:ext cx="5800725" cy="1857375"/>
          </a:xfrm>
          <a:prstGeom prst="rect">
            <a:avLst/>
          </a:prstGeom>
        </p:spPr>
      </p:pic>
    </p:spTree>
    <p:extLst>
      <p:ext uri="{BB962C8B-B14F-4D97-AF65-F5344CB8AC3E}">
        <p14:creationId xmlns:p14="http://schemas.microsoft.com/office/powerpoint/2010/main" val="232421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How to help your child at home:</a:t>
            </a:r>
          </a:p>
        </p:txBody>
      </p:sp>
      <p:sp>
        <p:nvSpPr>
          <p:cNvPr id="3" name="Content Placeholder 2"/>
          <p:cNvSpPr>
            <a:spLocks noGrp="1"/>
          </p:cNvSpPr>
          <p:nvPr>
            <p:ph idx="1"/>
          </p:nvPr>
        </p:nvSpPr>
        <p:spPr>
          <a:xfrm>
            <a:off x="838200" y="1581017"/>
            <a:ext cx="10515600" cy="1432730"/>
          </a:xfrm>
        </p:spPr>
        <p:txBody>
          <a:bodyPr>
            <a:normAutofit fontScale="92500" lnSpcReduction="10000"/>
          </a:bodyPr>
          <a:lstStyle/>
          <a:p>
            <a:r>
              <a:rPr lang="en-GB" dirty="0"/>
              <a:t>Read every day. This widens vocabulary which is vital for the GAPS and reading tests and gives a deeper understanding of the world around them which will prepare them for the different texts. </a:t>
            </a:r>
          </a:p>
          <a:p>
            <a:endParaRPr lang="en-GB" dirty="0"/>
          </a:p>
          <a:p>
            <a:endParaRPr lang="en-GB" dirty="0"/>
          </a:p>
        </p:txBody>
      </p:sp>
      <p:pic>
        <p:nvPicPr>
          <p:cNvPr id="4" name="Picture 3">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sp>
        <p:nvSpPr>
          <p:cNvPr id="5" name="AutoShape 2" descr="Image result for read imagin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omic Sans MS" panose="030F0702030302020204" pitchFamily="66" charset="0"/>
            </a:endParaRPr>
          </a:p>
        </p:txBody>
      </p:sp>
      <p:pic>
        <p:nvPicPr>
          <p:cNvPr id="1028" name="Picture 4" descr="Image result for read imag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023545"/>
            <a:ext cx="4533364" cy="3649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02310" y="3554569"/>
            <a:ext cx="4687910" cy="3416320"/>
          </a:xfrm>
          <a:prstGeom prst="rect">
            <a:avLst/>
          </a:prstGeom>
          <a:noFill/>
        </p:spPr>
        <p:txBody>
          <a:bodyPr wrap="square" rtlCol="0">
            <a:spAutoFit/>
          </a:bodyPr>
          <a:lstStyle/>
          <a:p>
            <a:r>
              <a:rPr lang="en-GB" sz="2400" dirty="0" smtClean="0">
                <a:latin typeface="Comic Sans MS" panose="030F0702030302020204" pitchFamily="66" charset="0"/>
              </a:rPr>
              <a:t>We </a:t>
            </a:r>
            <a:r>
              <a:rPr lang="en-GB" sz="2400" dirty="0">
                <a:latin typeface="Comic Sans MS" panose="030F0702030302020204" pitchFamily="66" charset="0"/>
              </a:rPr>
              <a:t>will be sending home </a:t>
            </a:r>
            <a:r>
              <a:rPr lang="en-GB" sz="2400" dirty="0" smtClean="0">
                <a:latin typeface="Comic Sans MS" panose="030F0702030302020204" pitchFamily="66" charset="0"/>
              </a:rPr>
              <a:t>SATs packs for </a:t>
            </a:r>
            <a:r>
              <a:rPr lang="en-GB" sz="2400" dirty="0">
                <a:latin typeface="Comic Sans MS" panose="030F0702030302020204" pitchFamily="66" charset="0"/>
              </a:rPr>
              <a:t>children to practise as well. </a:t>
            </a:r>
          </a:p>
          <a:p>
            <a:endParaRPr lang="en-GB" sz="2400" dirty="0">
              <a:latin typeface="Comic Sans MS" panose="030F0702030302020204" pitchFamily="66" charset="0"/>
            </a:endParaRPr>
          </a:p>
          <a:p>
            <a:r>
              <a:rPr lang="en-GB" sz="2400" b="1" dirty="0">
                <a:latin typeface="Comic Sans MS" panose="030F0702030302020204" pitchFamily="66" charset="0"/>
              </a:rPr>
              <a:t>Oak academy</a:t>
            </a:r>
          </a:p>
          <a:p>
            <a:r>
              <a:rPr lang="en-GB" sz="2400" dirty="0">
                <a:latin typeface="Comic Sans MS" panose="030F0702030302020204" pitchFamily="66" charset="0"/>
                <a:hlinkClick r:id="rId4"/>
              </a:rPr>
              <a:t>https://</a:t>
            </a:r>
            <a:r>
              <a:rPr lang="en-GB" sz="2400" dirty="0" smtClean="0">
                <a:latin typeface="Comic Sans MS" panose="030F0702030302020204" pitchFamily="66" charset="0"/>
                <a:hlinkClick r:id="rId4"/>
              </a:rPr>
              <a:t>classroom.thenational.academy/subjects-by-year/year-2</a:t>
            </a:r>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sp>
        <p:nvSpPr>
          <p:cNvPr id="8" name="Title 1">
            <a:extLst>
              <a:ext uri="{FF2B5EF4-FFF2-40B4-BE49-F238E27FC236}">
                <a16:creationId xmlns:a16="http://schemas.microsoft.com/office/drawing/2014/main" id="{C36C4F3B-B9D0-4A64-A539-761ECAFD754C}"/>
              </a:ext>
            </a:extLst>
          </p:cNvPr>
          <p:cNvSpPr txBox="1">
            <a:spLocks/>
          </p:cNvSpPr>
          <p:nvPr/>
        </p:nvSpPr>
        <p:spPr>
          <a:xfrm>
            <a:off x="743242" y="-12544"/>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Comic Sans MS" panose="030F0702030302020204" pitchFamily="66" charset="0"/>
              </a:rPr>
              <a:t/>
            </a:r>
            <a:br>
              <a:rPr lang="en-GB" dirty="0">
                <a:latin typeface="Comic Sans MS" panose="030F0702030302020204" pitchFamily="66" charset="0"/>
              </a:rPr>
            </a:br>
            <a:endParaRPr lang="en-GB" dirty="0">
              <a:latin typeface="Comic Sans MS" panose="030F0702030302020204" pitchFamily="66" charset="0"/>
            </a:endParaRPr>
          </a:p>
        </p:txBody>
      </p:sp>
    </p:spTree>
    <p:extLst>
      <p:ext uri="{BB962C8B-B14F-4D97-AF65-F5344CB8AC3E}">
        <p14:creationId xmlns:p14="http://schemas.microsoft.com/office/powerpoint/2010/main" val="30181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a:t>Spelling, Punctuation and Grammar are assessed through two external papers. </a:t>
            </a:r>
          </a:p>
        </p:txBody>
      </p:sp>
      <p:pic>
        <p:nvPicPr>
          <p:cNvPr id="6" name="Picture 5">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537061" y="4655042"/>
            <a:ext cx="1628775" cy="2009775"/>
          </a:xfrm>
          <a:prstGeom prst="rect">
            <a:avLst/>
          </a:prstGeom>
        </p:spPr>
      </p:pic>
      <p:sp>
        <p:nvSpPr>
          <p:cNvPr id="7" name="Content Placeholder 6"/>
          <p:cNvSpPr>
            <a:spLocks noGrp="1"/>
          </p:cNvSpPr>
          <p:nvPr>
            <p:ph idx="1"/>
          </p:nvPr>
        </p:nvSpPr>
        <p:spPr/>
        <p:txBody>
          <a:bodyPr/>
          <a:lstStyle/>
          <a:p>
            <a:endParaRPr lang="en-GB"/>
          </a:p>
        </p:txBody>
      </p:sp>
      <p:pic>
        <p:nvPicPr>
          <p:cNvPr id="9" name="Picture 8"/>
          <p:cNvPicPr>
            <a:picLocks noChangeAspect="1"/>
          </p:cNvPicPr>
          <p:nvPr/>
        </p:nvPicPr>
        <p:blipFill>
          <a:blip r:embed="rId3"/>
          <a:stretch>
            <a:fillRect/>
          </a:stretch>
        </p:blipFill>
        <p:spPr>
          <a:xfrm>
            <a:off x="26164" y="1325564"/>
            <a:ext cx="4863409" cy="4578848"/>
          </a:xfrm>
          <a:prstGeom prst="rect">
            <a:avLst/>
          </a:prstGeom>
        </p:spPr>
      </p:pic>
      <p:pic>
        <p:nvPicPr>
          <p:cNvPr id="10" name="Picture 9"/>
          <p:cNvPicPr>
            <a:picLocks noChangeAspect="1"/>
          </p:cNvPicPr>
          <p:nvPr/>
        </p:nvPicPr>
        <p:blipFill>
          <a:blip r:embed="rId4"/>
          <a:stretch>
            <a:fillRect/>
          </a:stretch>
        </p:blipFill>
        <p:spPr>
          <a:xfrm>
            <a:off x="4951193" y="1653650"/>
            <a:ext cx="5585868" cy="4152188"/>
          </a:xfrm>
          <a:prstGeom prst="rect">
            <a:avLst/>
          </a:prstGeom>
        </p:spPr>
      </p:pic>
    </p:spTree>
    <p:extLst>
      <p:ext uri="{BB962C8B-B14F-4D97-AF65-F5344CB8AC3E}">
        <p14:creationId xmlns:p14="http://schemas.microsoft.com/office/powerpoint/2010/main" val="1792752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563225" y="4848225"/>
            <a:ext cx="1628775" cy="2009775"/>
          </a:xfrm>
          <a:prstGeom prst="rect">
            <a:avLst/>
          </a:prstGeom>
        </p:spPr>
      </p:pic>
      <p:sp>
        <p:nvSpPr>
          <p:cNvPr id="3" name="Content Placeholder 2"/>
          <p:cNvSpPr>
            <a:spLocks noGrp="1"/>
          </p:cNvSpPr>
          <p:nvPr>
            <p:ph idx="1"/>
          </p:nvPr>
        </p:nvSpPr>
        <p:spPr/>
        <p:txBody>
          <a:bodyPr/>
          <a:lstStyle/>
          <a:p>
            <a:endParaRPr lang="en-GB" dirty="0"/>
          </a:p>
        </p:txBody>
      </p:sp>
      <p:pic>
        <p:nvPicPr>
          <p:cNvPr id="8" name="Picture 7"/>
          <p:cNvPicPr>
            <a:picLocks noChangeAspect="1"/>
          </p:cNvPicPr>
          <p:nvPr/>
        </p:nvPicPr>
        <p:blipFill>
          <a:blip r:embed="rId3"/>
          <a:stretch>
            <a:fillRect/>
          </a:stretch>
        </p:blipFill>
        <p:spPr>
          <a:xfrm>
            <a:off x="0" y="5557"/>
            <a:ext cx="5067300" cy="3505200"/>
          </a:xfrm>
          <a:prstGeom prst="rect">
            <a:avLst/>
          </a:prstGeom>
        </p:spPr>
      </p:pic>
      <p:pic>
        <p:nvPicPr>
          <p:cNvPr id="9" name="Picture 8"/>
          <p:cNvPicPr>
            <a:picLocks noChangeAspect="1"/>
          </p:cNvPicPr>
          <p:nvPr/>
        </p:nvPicPr>
        <p:blipFill>
          <a:blip r:embed="rId4"/>
          <a:stretch>
            <a:fillRect/>
          </a:stretch>
        </p:blipFill>
        <p:spPr>
          <a:xfrm>
            <a:off x="-80963" y="5053557"/>
            <a:ext cx="5781675" cy="1390650"/>
          </a:xfrm>
          <a:prstGeom prst="rect">
            <a:avLst/>
          </a:prstGeom>
        </p:spPr>
      </p:pic>
      <p:pic>
        <p:nvPicPr>
          <p:cNvPr id="10" name="Picture 9"/>
          <p:cNvPicPr>
            <a:picLocks noChangeAspect="1"/>
          </p:cNvPicPr>
          <p:nvPr/>
        </p:nvPicPr>
        <p:blipFill>
          <a:blip r:embed="rId5"/>
          <a:stretch>
            <a:fillRect/>
          </a:stretch>
        </p:blipFill>
        <p:spPr>
          <a:xfrm>
            <a:off x="6819900" y="101874"/>
            <a:ext cx="5372100" cy="1190625"/>
          </a:xfrm>
          <a:prstGeom prst="rect">
            <a:avLst/>
          </a:prstGeom>
        </p:spPr>
      </p:pic>
      <p:pic>
        <p:nvPicPr>
          <p:cNvPr id="11" name="Picture 10"/>
          <p:cNvPicPr>
            <a:picLocks noChangeAspect="1"/>
          </p:cNvPicPr>
          <p:nvPr/>
        </p:nvPicPr>
        <p:blipFill>
          <a:blip r:embed="rId6"/>
          <a:stretch>
            <a:fillRect/>
          </a:stretch>
        </p:blipFill>
        <p:spPr>
          <a:xfrm>
            <a:off x="5524771" y="1758157"/>
            <a:ext cx="4985227" cy="3257980"/>
          </a:xfrm>
          <a:prstGeom prst="rect">
            <a:avLst/>
          </a:prstGeom>
        </p:spPr>
      </p:pic>
    </p:spTree>
    <p:extLst>
      <p:ext uri="{BB962C8B-B14F-4D97-AF65-F5344CB8AC3E}">
        <p14:creationId xmlns:p14="http://schemas.microsoft.com/office/powerpoint/2010/main" val="1264211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745194"/>
            <a:ext cx="1628775" cy="2009775"/>
          </a:xfrm>
          <a:prstGeom prst="rect">
            <a:avLst/>
          </a:prstGeom>
        </p:spPr>
      </p:pic>
      <p:pic>
        <p:nvPicPr>
          <p:cNvPr id="7" name="Picture 6"/>
          <p:cNvPicPr>
            <a:picLocks noChangeAspect="1"/>
          </p:cNvPicPr>
          <p:nvPr/>
        </p:nvPicPr>
        <p:blipFill>
          <a:blip r:embed="rId3"/>
          <a:stretch>
            <a:fillRect/>
          </a:stretch>
        </p:blipFill>
        <p:spPr>
          <a:xfrm>
            <a:off x="0" y="0"/>
            <a:ext cx="5200650" cy="5048250"/>
          </a:xfrm>
          <a:prstGeom prst="rect">
            <a:avLst/>
          </a:prstGeom>
        </p:spPr>
      </p:pic>
      <p:pic>
        <p:nvPicPr>
          <p:cNvPr id="8" name="Picture 7"/>
          <p:cNvPicPr>
            <a:picLocks noChangeAspect="1"/>
          </p:cNvPicPr>
          <p:nvPr/>
        </p:nvPicPr>
        <p:blipFill>
          <a:blip r:embed="rId4"/>
          <a:stretch>
            <a:fillRect/>
          </a:stretch>
        </p:blipFill>
        <p:spPr>
          <a:xfrm>
            <a:off x="5200650" y="823505"/>
            <a:ext cx="6800850" cy="3695700"/>
          </a:xfrm>
          <a:prstGeom prst="rect">
            <a:avLst/>
          </a:prstGeom>
        </p:spPr>
      </p:pic>
    </p:spTree>
    <p:extLst>
      <p:ext uri="{BB962C8B-B14F-4D97-AF65-F5344CB8AC3E}">
        <p14:creationId xmlns:p14="http://schemas.microsoft.com/office/powerpoint/2010/main" val="2557420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pic>
        <p:nvPicPr>
          <p:cNvPr id="3" name="Picture 2"/>
          <p:cNvPicPr>
            <a:picLocks noChangeAspect="1"/>
          </p:cNvPicPr>
          <p:nvPr/>
        </p:nvPicPr>
        <p:blipFill>
          <a:blip r:embed="rId3"/>
          <a:stretch>
            <a:fillRect/>
          </a:stretch>
        </p:blipFill>
        <p:spPr>
          <a:xfrm>
            <a:off x="1093743" y="0"/>
            <a:ext cx="8643296" cy="6858000"/>
          </a:xfrm>
          <a:prstGeom prst="rect">
            <a:avLst/>
          </a:prstGeom>
        </p:spPr>
      </p:pic>
    </p:spTree>
    <p:extLst>
      <p:ext uri="{BB962C8B-B14F-4D97-AF65-F5344CB8AC3E}">
        <p14:creationId xmlns:p14="http://schemas.microsoft.com/office/powerpoint/2010/main" val="1970030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to help your child:</a:t>
            </a:r>
          </a:p>
        </p:txBody>
      </p:sp>
      <p:sp>
        <p:nvSpPr>
          <p:cNvPr id="3" name="Content Placeholder 2"/>
          <p:cNvSpPr>
            <a:spLocks noGrp="1"/>
          </p:cNvSpPr>
          <p:nvPr>
            <p:ph idx="1"/>
          </p:nvPr>
        </p:nvSpPr>
        <p:spPr/>
        <p:txBody>
          <a:bodyPr>
            <a:normAutofit/>
          </a:bodyPr>
          <a:lstStyle/>
          <a:p>
            <a:r>
              <a:rPr lang="en-GB" dirty="0"/>
              <a:t>Help them learn their spellings – all words from the year </a:t>
            </a:r>
            <a:r>
              <a:rPr lang="en-GB" dirty="0" smtClean="0"/>
              <a:t>1 </a:t>
            </a:r>
            <a:r>
              <a:rPr lang="en-GB" dirty="0"/>
              <a:t>and </a:t>
            </a:r>
            <a:r>
              <a:rPr lang="en-GB" dirty="0" smtClean="0"/>
              <a:t>2 lists (we can email these out again if you do not have a copy). </a:t>
            </a:r>
          </a:p>
          <a:p>
            <a:endParaRPr lang="en-GB" dirty="0" smtClean="0"/>
          </a:p>
          <a:p>
            <a:r>
              <a:rPr lang="en-GB" dirty="0" smtClean="0"/>
              <a:t>This is also why we give them spellings to learn each week. The first 10 are based on the phonics sounds that we are learning and the last 5 are always ‘tricky words’ (words that cannot rely on phonetical knowledge).</a:t>
            </a:r>
            <a:endParaRPr lang="en-GB" dirty="0"/>
          </a:p>
        </p:txBody>
      </p:sp>
      <p:pic>
        <p:nvPicPr>
          <p:cNvPr id="4" name="Picture 3">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1837596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B88E-859E-448D-BE3A-0852640AF579}"/>
              </a:ext>
            </a:extLst>
          </p:cNvPr>
          <p:cNvSpPr>
            <a:spLocks noGrp="1"/>
          </p:cNvSpPr>
          <p:nvPr>
            <p:ph type="title"/>
          </p:nvPr>
        </p:nvSpPr>
        <p:spPr>
          <a:xfrm>
            <a:off x="309489" y="252582"/>
            <a:ext cx="11999742" cy="1325563"/>
          </a:xfrm>
        </p:spPr>
        <p:txBody>
          <a:bodyPr>
            <a:normAutofit/>
          </a:bodyPr>
          <a:lstStyle/>
          <a:p>
            <a:r>
              <a:rPr lang="en-GB" dirty="0">
                <a:latin typeface="Comic Sans MS" panose="030F0702030302020204" pitchFamily="66" charset="0"/>
              </a:rPr>
              <a:t>The tests take place in </a:t>
            </a:r>
            <a:r>
              <a:rPr lang="en-GB" dirty="0" smtClean="0">
                <a:latin typeface="Comic Sans MS" panose="030F0702030302020204" pitchFamily="66" charset="0"/>
              </a:rPr>
              <a:t>May.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A23AAEC-9F9D-4AAD-98AC-E662B0D809B9}"/>
              </a:ext>
            </a:extLst>
          </p:cNvPr>
          <p:cNvSpPr>
            <a:spLocks noGrp="1"/>
          </p:cNvSpPr>
          <p:nvPr>
            <p:ph idx="1"/>
          </p:nvPr>
        </p:nvSpPr>
        <p:spPr>
          <a:xfrm>
            <a:off x="1557630" y="1501774"/>
            <a:ext cx="10515600" cy="508001"/>
          </a:xfrm>
        </p:spPr>
        <p:txBody>
          <a:bodyPr/>
          <a:lstStyle/>
          <a:p>
            <a:pPr marL="0" indent="0">
              <a:buNone/>
            </a:pPr>
            <a:r>
              <a:rPr lang="en-GB" dirty="0">
                <a:latin typeface="Comic Sans MS" panose="030F0702030302020204" pitchFamily="66" charset="0"/>
              </a:rPr>
              <a:t>There will be </a:t>
            </a:r>
            <a:r>
              <a:rPr lang="en-GB" dirty="0" smtClean="0">
                <a:latin typeface="Comic Sans MS" panose="030F0702030302020204" pitchFamily="66" charset="0"/>
              </a:rPr>
              <a:t>2 </a:t>
            </a:r>
            <a:r>
              <a:rPr lang="en-GB" dirty="0">
                <a:latin typeface="Comic Sans MS" panose="030F0702030302020204" pitchFamily="66" charset="0"/>
              </a:rPr>
              <a:t>separate maths papers:</a:t>
            </a:r>
          </a:p>
        </p:txBody>
      </p:sp>
      <p:pic>
        <p:nvPicPr>
          <p:cNvPr id="4" name="Picture 3">
            <a:extLst>
              <a:ext uri="{FF2B5EF4-FFF2-40B4-BE49-F238E27FC236}">
                <a16:creationId xmlns:a16="http://schemas.microsoft.com/office/drawing/2014/main" id="{5FC3522A-203D-486E-A313-F50C9FD4CAE8}"/>
              </a:ext>
            </a:extLst>
          </p:cNvPr>
          <p:cNvPicPr>
            <a:picLocks noChangeAspect="1"/>
          </p:cNvPicPr>
          <p:nvPr/>
        </p:nvPicPr>
        <p:blipFill>
          <a:blip r:embed="rId2"/>
          <a:stretch>
            <a:fillRect/>
          </a:stretch>
        </p:blipFill>
        <p:spPr>
          <a:xfrm>
            <a:off x="309489" y="4848225"/>
            <a:ext cx="9240770" cy="1979052"/>
          </a:xfrm>
          <a:prstGeom prst="rect">
            <a:avLst/>
          </a:prstGeom>
        </p:spPr>
      </p:pic>
      <p:pic>
        <p:nvPicPr>
          <p:cNvPr id="5" name="Picture 4">
            <a:extLst>
              <a:ext uri="{FF2B5EF4-FFF2-40B4-BE49-F238E27FC236}">
                <a16:creationId xmlns:a16="http://schemas.microsoft.com/office/drawing/2014/main" id="{C615BB7C-8B78-457F-81AE-779CC9F8B085}"/>
              </a:ext>
            </a:extLst>
          </p:cNvPr>
          <p:cNvPicPr>
            <a:picLocks noChangeAspect="1"/>
          </p:cNvPicPr>
          <p:nvPr/>
        </p:nvPicPr>
        <p:blipFill>
          <a:blip r:embed="rId3"/>
          <a:stretch>
            <a:fillRect/>
          </a:stretch>
        </p:blipFill>
        <p:spPr>
          <a:xfrm>
            <a:off x="10444455" y="4848225"/>
            <a:ext cx="1628775" cy="2009775"/>
          </a:xfrm>
          <a:prstGeom prst="rect">
            <a:avLst/>
          </a:prstGeom>
        </p:spPr>
      </p:pic>
      <p:pic>
        <p:nvPicPr>
          <p:cNvPr id="9" name="Picture 8"/>
          <p:cNvPicPr>
            <a:picLocks noChangeAspect="1"/>
          </p:cNvPicPr>
          <p:nvPr/>
        </p:nvPicPr>
        <p:blipFill>
          <a:blip r:embed="rId4"/>
          <a:stretch>
            <a:fillRect/>
          </a:stretch>
        </p:blipFill>
        <p:spPr>
          <a:xfrm>
            <a:off x="2218183" y="2009775"/>
            <a:ext cx="3345627" cy="2973891"/>
          </a:xfrm>
          <a:prstGeom prst="rect">
            <a:avLst/>
          </a:prstGeom>
        </p:spPr>
      </p:pic>
      <p:pic>
        <p:nvPicPr>
          <p:cNvPr id="10" name="Picture 9"/>
          <p:cNvPicPr>
            <a:picLocks noChangeAspect="1"/>
          </p:cNvPicPr>
          <p:nvPr/>
        </p:nvPicPr>
        <p:blipFill>
          <a:blip r:embed="rId5"/>
          <a:stretch>
            <a:fillRect/>
          </a:stretch>
        </p:blipFill>
        <p:spPr>
          <a:xfrm>
            <a:off x="6224363" y="2009775"/>
            <a:ext cx="3325896" cy="3059113"/>
          </a:xfrm>
          <a:prstGeom prst="rect">
            <a:avLst/>
          </a:prstGeom>
        </p:spPr>
      </p:pic>
    </p:spTree>
    <p:extLst>
      <p:ext uri="{BB962C8B-B14F-4D97-AF65-F5344CB8AC3E}">
        <p14:creationId xmlns:p14="http://schemas.microsoft.com/office/powerpoint/2010/main" val="92163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4E6843-F040-455A-8658-30906936DA8F}"/>
              </a:ext>
            </a:extLst>
          </p:cNvPr>
          <p:cNvPicPr>
            <a:picLocks noGrp="1" noChangeAspect="1"/>
          </p:cNvPicPr>
          <p:nvPr>
            <p:ph idx="1"/>
          </p:nvPr>
        </p:nvPicPr>
        <p:blipFill>
          <a:blip r:embed="rId2"/>
          <a:stretch>
            <a:fillRect/>
          </a:stretch>
        </p:blipFill>
        <p:spPr>
          <a:xfrm>
            <a:off x="301182" y="826477"/>
            <a:ext cx="11589635" cy="3147104"/>
          </a:xfrm>
          <a:prstGeom prst="rect">
            <a:avLst/>
          </a:prstGeom>
        </p:spPr>
      </p:pic>
      <p:pic>
        <p:nvPicPr>
          <p:cNvPr id="5" name="Picture 4">
            <a:extLst>
              <a:ext uri="{FF2B5EF4-FFF2-40B4-BE49-F238E27FC236}">
                <a16:creationId xmlns:a16="http://schemas.microsoft.com/office/drawing/2014/main" id="{91AFEDFF-85E6-47F7-A6C7-2841DE5D7C5D}"/>
              </a:ext>
            </a:extLst>
          </p:cNvPr>
          <p:cNvPicPr>
            <a:picLocks noChangeAspect="1"/>
          </p:cNvPicPr>
          <p:nvPr/>
        </p:nvPicPr>
        <p:blipFill>
          <a:blip r:embed="rId3"/>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2666012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39BB-CB48-4836-AAB9-A16A88915C41}"/>
              </a:ext>
            </a:extLst>
          </p:cNvPr>
          <p:cNvSpPr>
            <a:spLocks noGrp="1"/>
          </p:cNvSpPr>
          <p:nvPr>
            <p:ph type="title"/>
          </p:nvPr>
        </p:nvSpPr>
        <p:spPr>
          <a:xfrm>
            <a:off x="205154" y="224448"/>
            <a:ext cx="11148646" cy="1325563"/>
          </a:xfrm>
          <a:solidFill>
            <a:srgbClr val="FFFF99"/>
          </a:solidFill>
        </p:spPr>
        <p:txBody>
          <a:bodyPr/>
          <a:lstStyle/>
          <a:p>
            <a:r>
              <a:rPr lang="en-GB" dirty="0">
                <a:latin typeface="Comic Sans MS" panose="030F0702030302020204" pitchFamily="66" charset="0"/>
              </a:rPr>
              <a:t>Paper 1: Arithmetic </a:t>
            </a:r>
            <a:r>
              <a:rPr lang="en-GB" dirty="0" smtClean="0">
                <a:latin typeface="Comic Sans MS" panose="030F0702030302020204" pitchFamily="66" charset="0"/>
              </a:rPr>
              <a:t>(approx. 20 </a:t>
            </a:r>
            <a:r>
              <a:rPr lang="en-GB" dirty="0">
                <a:latin typeface="Comic Sans MS" panose="030F0702030302020204" pitchFamily="66" charset="0"/>
              </a:rPr>
              <a:t>minutes)</a:t>
            </a:r>
          </a:p>
        </p:txBody>
      </p:sp>
      <p:sp>
        <p:nvSpPr>
          <p:cNvPr id="3" name="Content Placeholder 2">
            <a:extLst>
              <a:ext uri="{FF2B5EF4-FFF2-40B4-BE49-F238E27FC236}">
                <a16:creationId xmlns:a16="http://schemas.microsoft.com/office/drawing/2014/main" id="{B543BE23-8A1A-4C45-B3DE-CF7778189AFB}"/>
              </a:ext>
            </a:extLst>
          </p:cNvPr>
          <p:cNvSpPr>
            <a:spLocks noGrp="1"/>
          </p:cNvSpPr>
          <p:nvPr>
            <p:ph idx="1"/>
          </p:nvPr>
        </p:nvSpPr>
        <p:spPr>
          <a:xfrm>
            <a:off x="205154" y="1436210"/>
            <a:ext cx="5253111" cy="2319863"/>
          </a:xfrm>
        </p:spPr>
        <p:txBody>
          <a:bodyPr>
            <a:noAutofit/>
          </a:bodyPr>
          <a:lstStyle/>
          <a:p>
            <a:pPr marL="0" indent="0">
              <a:buNone/>
            </a:pPr>
            <a:r>
              <a:rPr lang="en-GB" dirty="0">
                <a:latin typeface="Comic Sans MS" panose="030F0702030302020204" pitchFamily="66" charset="0"/>
              </a:rPr>
              <a:t>Fixed response questions, where children have to give the correct answer to calculations, including </a:t>
            </a:r>
            <a:r>
              <a:rPr lang="en-GB" dirty="0" smtClean="0">
                <a:latin typeface="Comic Sans MS" panose="030F0702030302020204" pitchFamily="66" charset="0"/>
              </a:rPr>
              <a:t>addition, subtraction, multiplication, division and fractions.</a:t>
            </a:r>
            <a:endParaRPr lang="en-GB" dirty="0">
              <a:latin typeface="Comic Sans MS" panose="030F0702030302020204" pitchFamily="66" charset="0"/>
            </a:endParaRPr>
          </a:p>
          <a:p>
            <a:pPr marL="0" indent="0">
              <a:buNone/>
            </a:pPr>
            <a:r>
              <a:rPr lang="en-GB" dirty="0">
                <a:latin typeface="Comic Sans MS" panose="030F0702030302020204" pitchFamily="66" charset="0"/>
              </a:rPr>
              <a:t>The questions are designed to gradually get harder. Not all children will be expected to access some of the later more difficult questions</a:t>
            </a:r>
          </a:p>
        </p:txBody>
      </p:sp>
      <p:pic>
        <p:nvPicPr>
          <p:cNvPr id="5" name="Picture 4">
            <a:extLst>
              <a:ext uri="{FF2B5EF4-FFF2-40B4-BE49-F238E27FC236}">
                <a16:creationId xmlns:a16="http://schemas.microsoft.com/office/drawing/2014/main" id="{C20293C3-C32E-42DC-9EDB-660FCD48625B}"/>
              </a:ext>
            </a:extLst>
          </p:cNvPr>
          <p:cNvPicPr>
            <a:picLocks noChangeAspect="1"/>
          </p:cNvPicPr>
          <p:nvPr/>
        </p:nvPicPr>
        <p:blipFill>
          <a:blip r:embed="rId2"/>
          <a:stretch>
            <a:fillRect/>
          </a:stretch>
        </p:blipFill>
        <p:spPr>
          <a:xfrm>
            <a:off x="10444455" y="4848225"/>
            <a:ext cx="1628775" cy="2009775"/>
          </a:xfrm>
          <a:prstGeom prst="rect">
            <a:avLst/>
          </a:prstGeom>
        </p:spPr>
      </p:pic>
      <p:pic>
        <p:nvPicPr>
          <p:cNvPr id="7" name="Picture 6"/>
          <p:cNvPicPr>
            <a:picLocks noChangeAspect="1"/>
          </p:cNvPicPr>
          <p:nvPr/>
        </p:nvPicPr>
        <p:blipFill>
          <a:blip r:embed="rId3"/>
          <a:stretch>
            <a:fillRect/>
          </a:stretch>
        </p:blipFill>
        <p:spPr>
          <a:xfrm>
            <a:off x="5422264" y="1436210"/>
            <a:ext cx="5022191" cy="4464170"/>
          </a:xfrm>
          <a:prstGeom prst="rect">
            <a:avLst/>
          </a:prstGeom>
        </p:spPr>
      </p:pic>
    </p:spTree>
    <p:extLst>
      <p:ext uri="{BB962C8B-B14F-4D97-AF65-F5344CB8AC3E}">
        <p14:creationId xmlns:p14="http://schemas.microsoft.com/office/powerpoint/2010/main" val="340487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330D67-A3E5-4C87-9933-881326FDE05B}"/>
              </a:ext>
            </a:extLst>
          </p:cNvPr>
          <p:cNvPicPr>
            <a:picLocks noChangeAspect="1"/>
          </p:cNvPicPr>
          <p:nvPr/>
        </p:nvPicPr>
        <p:blipFill>
          <a:blip r:embed="rId2"/>
          <a:stretch>
            <a:fillRect/>
          </a:stretch>
        </p:blipFill>
        <p:spPr>
          <a:xfrm>
            <a:off x="2745901" y="137177"/>
            <a:ext cx="9446099" cy="6583645"/>
          </a:xfrm>
          <a:prstGeom prst="rect">
            <a:avLst/>
          </a:prstGeom>
        </p:spPr>
      </p:pic>
      <p:sp>
        <p:nvSpPr>
          <p:cNvPr id="2" name="Title 1">
            <a:extLst>
              <a:ext uri="{FF2B5EF4-FFF2-40B4-BE49-F238E27FC236}">
                <a16:creationId xmlns:a16="http://schemas.microsoft.com/office/drawing/2014/main" id="{5E73A4C7-F699-4A83-B622-A3F6DEAE0E97}"/>
              </a:ext>
            </a:extLst>
          </p:cNvPr>
          <p:cNvSpPr>
            <a:spLocks noGrp="1"/>
          </p:cNvSpPr>
          <p:nvPr>
            <p:ph type="title"/>
          </p:nvPr>
        </p:nvSpPr>
        <p:spPr>
          <a:xfrm>
            <a:off x="0" y="2869174"/>
            <a:ext cx="10515600" cy="1432023"/>
          </a:xfrm>
        </p:spPr>
        <p:txBody>
          <a:bodyPr>
            <a:noAutofit/>
          </a:bodyPr>
          <a:lstStyle/>
          <a:p>
            <a:r>
              <a:rPr lang="en-GB" sz="3200" dirty="0">
                <a:latin typeface="Comic Sans MS" panose="030F0702030302020204" pitchFamily="66" charset="0"/>
              </a:rPr>
              <a:t>This the easiest paper</a:t>
            </a:r>
            <a:br>
              <a:rPr lang="en-GB" sz="3200" dirty="0">
                <a:latin typeface="Comic Sans MS" panose="030F0702030302020204" pitchFamily="66" charset="0"/>
              </a:rPr>
            </a:br>
            <a:r>
              <a:rPr lang="en-GB" sz="3200" dirty="0">
                <a:latin typeface="Comic Sans MS" panose="030F0702030302020204" pitchFamily="66" charset="0"/>
              </a:rPr>
              <a:t> to revise for, as the </a:t>
            </a:r>
            <a:br>
              <a:rPr lang="en-GB" sz="3200" dirty="0">
                <a:latin typeface="Comic Sans MS" panose="030F0702030302020204" pitchFamily="66" charset="0"/>
              </a:rPr>
            </a:br>
            <a:r>
              <a:rPr lang="en-GB" sz="3200" dirty="0">
                <a:latin typeface="Comic Sans MS" panose="030F0702030302020204" pitchFamily="66" charset="0"/>
              </a:rPr>
              <a:t>calculations follow </a:t>
            </a:r>
            <a:br>
              <a:rPr lang="en-GB" sz="3200" dirty="0">
                <a:latin typeface="Comic Sans MS" panose="030F0702030302020204" pitchFamily="66" charset="0"/>
              </a:rPr>
            </a:br>
            <a:r>
              <a:rPr lang="en-GB" sz="3200" dirty="0">
                <a:latin typeface="Comic Sans MS" panose="030F0702030302020204" pitchFamily="66" charset="0"/>
              </a:rPr>
              <a:t>taught rules and</a:t>
            </a:r>
            <a:br>
              <a:rPr lang="en-GB" sz="3200" dirty="0">
                <a:latin typeface="Comic Sans MS" panose="030F0702030302020204" pitchFamily="66" charset="0"/>
              </a:rPr>
            </a:br>
            <a:r>
              <a:rPr lang="en-GB" sz="3200" dirty="0">
                <a:latin typeface="Comic Sans MS" panose="030F0702030302020204" pitchFamily="66" charset="0"/>
              </a:rPr>
              <a:t> ‘procedures’. </a:t>
            </a:r>
            <a:br>
              <a:rPr lang="en-GB" sz="3200" dirty="0">
                <a:latin typeface="Comic Sans MS" panose="030F0702030302020204" pitchFamily="66" charset="0"/>
              </a:rPr>
            </a:br>
            <a:r>
              <a:rPr lang="en-GB" sz="3200" dirty="0">
                <a:latin typeface="Comic Sans MS" panose="030F0702030302020204" pitchFamily="66" charset="0"/>
              </a:rPr>
              <a:t/>
            </a:r>
            <a:br>
              <a:rPr lang="en-GB" sz="3200" dirty="0">
                <a:latin typeface="Comic Sans MS" panose="030F0702030302020204" pitchFamily="66" charset="0"/>
              </a:rPr>
            </a:br>
            <a:r>
              <a:rPr lang="en-GB" sz="3200" dirty="0">
                <a:latin typeface="Comic Sans MS" panose="030F0702030302020204" pitchFamily="66" charset="0"/>
              </a:rPr>
              <a:t> Out of </a:t>
            </a:r>
            <a:r>
              <a:rPr lang="en-GB" sz="3200" dirty="0" smtClean="0">
                <a:latin typeface="Comic Sans MS" panose="030F0702030302020204" pitchFamily="66" charset="0"/>
              </a:rPr>
              <a:t>25 </a:t>
            </a:r>
            <a:r>
              <a:rPr lang="en-GB" sz="3200" dirty="0">
                <a:latin typeface="Comic Sans MS" panose="030F0702030302020204" pitchFamily="66" charset="0"/>
              </a:rPr>
              <a:t>possible</a:t>
            </a:r>
            <a:br>
              <a:rPr lang="en-GB" sz="3200" dirty="0">
                <a:latin typeface="Comic Sans MS" panose="030F0702030302020204" pitchFamily="66" charset="0"/>
              </a:rPr>
            </a:br>
            <a:r>
              <a:rPr lang="en-GB" sz="3200" dirty="0">
                <a:latin typeface="Comic Sans MS" panose="030F0702030302020204" pitchFamily="66" charset="0"/>
              </a:rPr>
              <a:t> marks, this is a good </a:t>
            </a:r>
            <a:br>
              <a:rPr lang="en-GB" sz="3200" dirty="0">
                <a:latin typeface="Comic Sans MS" panose="030F0702030302020204" pitchFamily="66" charset="0"/>
              </a:rPr>
            </a:br>
            <a:r>
              <a:rPr lang="en-GB" sz="3200" dirty="0">
                <a:latin typeface="Comic Sans MS" panose="030F0702030302020204" pitchFamily="66" charset="0"/>
              </a:rPr>
              <a:t>opportunity to get the </a:t>
            </a:r>
            <a:br>
              <a:rPr lang="en-GB" sz="3200" dirty="0">
                <a:latin typeface="Comic Sans MS" panose="030F0702030302020204" pitchFamily="66" charset="0"/>
              </a:rPr>
            </a:br>
            <a:r>
              <a:rPr lang="en-GB" sz="3200" dirty="0">
                <a:latin typeface="Comic Sans MS" panose="030F0702030302020204" pitchFamily="66" charset="0"/>
              </a:rPr>
              <a:t>maximum marks</a:t>
            </a:r>
          </a:p>
        </p:txBody>
      </p:sp>
      <p:sp>
        <p:nvSpPr>
          <p:cNvPr id="6" name="Rectangle 5"/>
          <p:cNvSpPr/>
          <p:nvPr/>
        </p:nvSpPr>
        <p:spPr>
          <a:xfrm>
            <a:off x="9392194" y="888274"/>
            <a:ext cx="1750423" cy="583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4532129" y="582749"/>
            <a:ext cx="5199699" cy="6138073"/>
          </a:xfrm>
          <a:prstGeom prst="rect">
            <a:avLst/>
          </a:prstGeom>
        </p:spPr>
      </p:pic>
      <p:pic>
        <p:nvPicPr>
          <p:cNvPr id="7" name="Picture 6"/>
          <p:cNvPicPr>
            <a:picLocks noChangeAspect="1"/>
          </p:cNvPicPr>
          <p:nvPr/>
        </p:nvPicPr>
        <p:blipFill>
          <a:blip r:embed="rId4"/>
          <a:stretch>
            <a:fillRect/>
          </a:stretch>
        </p:blipFill>
        <p:spPr>
          <a:xfrm>
            <a:off x="4532129" y="582749"/>
            <a:ext cx="5552379" cy="6138073"/>
          </a:xfrm>
          <a:prstGeom prst="rect">
            <a:avLst/>
          </a:prstGeom>
        </p:spPr>
      </p:pic>
      <p:pic>
        <p:nvPicPr>
          <p:cNvPr id="8" name="Picture 7"/>
          <p:cNvPicPr>
            <a:picLocks noChangeAspect="1"/>
          </p:cNvPicPr>
          <p:nvPr/>
        </p:nvPicPr>
        <p:blipFill>
          <a:blip r:embed="rId5"/>
          <a:stretch>
            <a:fillRect/>
          </a:stretch>
        </p:blipFill>
        <p:spPr>
          <a:xfrm>
            <a:off x="4512535" y="576217"/>
            <a:ext cx="5571973" cy="6175308"/>
          </a:xfrm>
          <a:prstGeom prst="rect">
            <a:avLst/>
          </a:prstGeom>
        </p:spPr>
      </p:pic>
    </p:spTree>
    <p:extLst>
      <p:ext uri="{BB962C8B-B14F-4D97-AF65-F5344CB8AC3E}">
        <p14:creationId xmlns:p14="http://schemas.microsoft.com/office/powerpoint/2010/main" val="39009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39BB-CB48-4836-AAB9-A16A88915C41}"/>
              </a:ext>
            </a:extLst>
          </p:cNvPr>
          <p:cNvSpPr>
            <a:spLocks noGrp="1"/>
          </p:cNvSpPr>
          <p:nvPr>
            <p:ph type="title"/>
          </p:nvPr>
        </p:nvSpPr>
        <p:spPr>
          <a:xfrm>
            <a:off x="154745" y="-218172"/>
            <a:ext cx="11918485" cy="1325563"/>
          </a:xfrm>
          <a:solidFill>
            <a:srgbClr val="FFFF99"/>
          </a:solidFill>
        </p:spPr>
        <p:txBody>
          <a:bodyPr>
            <a:normAutofit/>
          </a:bodyPr>
          <a:lstStyle/>
          <a:p>
            <a:r>
              <a:rPr lang="en-GB" dirty="0">
                <a:latin typeface="Comic Sans MS" panose="030F0702030302020204" pitchFamily="66" charset="0"/>
              </a:rPr>
              <a:t>Paper 2 </a:t>
            </a:r>
            <a:r>
              <a:rPr lang="en-GB" dirty="0" smtClean="0">
                <a:latin typeface="Comic Sans MS" panose="030F0702030302020204" pitchFamily="66" charset="0"/>
              </a:rPr>
              <a:t>‘</a:t>
            </a:r>
            <a:r>
              <a:rPr lang="en-GB" dirty="0">
                <a:latin typeface="Comic Sans MS" panose="030F0702030302020204" pitchFamily="66" charset="0"/>
              </a:rPr>
              <a:t>Reasoning’ </a:t>
            </a:r>
            <a:r>
              <a:rPr lang="en-GB" dirty="0" smtClean="0">
                <a:latin typeface="Comic Sans MS" panose="030F0702030302020204" pitchFamily="66" charset="0"/>
              </a:rPr>
              <a:t>(30 minutes)</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B543BE23-8A1A-4C45-B3DE-CF7778189AFB}"/>
              </a:ext>
            </a:extLst>
          </p:cNvPr>
          <p:cNvSpPr>
            <a:spLocks noGrp="1"/>
          </p:cNvSpPr>
          <p:nvPr>
            <p:ph idx="1"/>
          </p:nvPr>
        </p:nvSpPr>
        <p:spPr>
          <a:xfrm>
            <a:off x="154745" y="770939"/>
            <a:ext cx="10515600" cy="495544"/>
          </a:xfrm>
        </p:spPr>
        <p:txBody>
          <a:bodyPr>
            <a:noAutofit/>
          </a:bodyPr>
          <a:lstStyle/>
          <a:p>
            <a:pPr marL="0" indent="0">
              <a:buNone/>
            </a:pPr>
            <a:r>
              <a:rPr lang="en-GB" dirty="0">
                <a:latin typeface="Comic Sans MS" panose="030F0702030302020204" pitchFamily="66" charset="0"/>
              </a:rPr>
              <a:t>Mathematical fluency, </a:t>
            </a:r>
          </a:p>
          <a:p>
            <a:pPr marL="0" indent="0">
              <a:buNone/>
            </a:pPr>
            <a:r>
              <a:rPr lang="en-GB" dirty="0">
                <a:latin typeface="Comic Sans MS" panose="030F0702030302020204" pitchFamily="66" charset="0"/>
              </a:rPr>
              <a:t>Solving problems and </a:t>
            </a:r>
          </a:p>
          <a:p>
            <a:pPr marL="0" indent="0">
              <a:buNone/>
            </a:pPr>
            <a:r>
              <a:rPr lang="en-GB" dirty="0">
                <a:latin typeface="Comic Sans MS" panose="030F0702030302020204" pitchFamily="66" charset="0"/>
              </a:rPr>
              <a:t>Reasoning.</a:t>
            </a:r>
          </a:p>
          <a:p>
            <a:pPr marL="0" indent="0">
              <a:buNone/>
            </a:pPr>
            <a:r>
              <a:rPr lang="en-GB" dirty="0">
                <a:latin typeface="Comic Sans MS" panose="030F0702030302020204" pitchFamily="66" charset="0"/>
              </a:rPr>
              <a:t>Children will still need and </a:t>
            </a:r>
          </a:p>
          <a:p>
            <a:pPr marL="0" indent="0">
              <a:buNone/>
            </a:pPr>
            <a:r>
              <a:rPr lang="en-GB" dirty="0">
                <a:latin typeface="Comic Sans MS" panose="030F0702030302020204" pitchFamily="66" charset="0"/>
              </a:rPr>
              <a:t>use calculation skills, but</a:t>
            </a:r>
          </a:p>
          <a:p>
            <a:pPr marL="0" indent="0">
              <a:buNone/>
            </a:pPr>
            <a:r>
              <a:rPr lang="en-GB" dirty="0">
                <a:latin typeface="Comic Sans MS" panose="030F0702030302020204" pitchFamily="66" charset="0"/>
              </a:rPr>
              <a:t> will need  to use these in </a:t>
            </a:r>
          </a:p>
          <a:p>
            <a:pPr marL="0" indent="0">
              <a:buNone/>
            </a:pPr>
            <a:r>
              <a:rPr lang="en-GB" dirty="0">
                <a:latin typeface="Comic Sans MS" panose="030F0702030302020204" pitchFamily="66" charset="0"/>
              </a:rPr>
              <a:t>context, and decide on the </a:t>
            </a:r>
          </a:p>
          <a:p>
            <a:pPr marL="0" indent="0">
              <a:buNone/>
            </a:pPr>
            <a:r>
              <a:rPr lang="en-GB" dirty="0">
                <a:latin typeface="Comic Sans MS" panose="030F0702030302020204" pitchFamily="66" charset="0"/>
              </a:rPr>
              <a:t>Mathematics needed to </a:t>
            </a:r>
          </a:p>
          <a:p>
            <a:pPr marL="0" indent="0">
              <a:buNone/>
            </a:pPr>
            <a:r>
              <a:rPr lang="en-GB" dirty="0">
                <a:latin typeface="Comic Sans MS" panose="030F0702030302020204" pitchFamily="66" charset="0"/>
              </a:rPr>
              <a:t>answer the question.</a:t>
            </a:r>
          </a:p>
          <a:p>
            <a:pPr marL="0" indent="0">
              <a:buNone/>
            </a:pPr>
            <a:r>
              <a:rPr lang="en-GB" dirty="0">
                <a:latin typeface="Comic Sans MS" panose="030F0702030302020204" pitchFamily="66" charset="0"/>
              </a:rPr>
              <a:t>They are often asked to </a:t>
            </a:r>
          </a:p>
          <a:p>
            <a:pPr marL="0" indent="0">
              <a:buNone/>
            </a:pPr>
            <a:r>
              <a:rPr lang="en-GB" dirty="0">
                <a:latin typeface="Comic Sans MS" panose="030F0702030302020204" pitchFamily="66" charset="0"/>
              </a:rPr>
              <a:t>explain their reasoning in </a:t>
            </a:r>
          </a:p>
          <a:p>
            <a:pPr marL="0" indent="0">
              <a:buNone/>
            </a:pPr>
            <a:r>
              <a:rPr lang="en-GB" dirty="0">
                <a:latin typeface="Comic Sans MS" panose="030F0702030302020204" pitchFamily="66" charset="0"/>
              </a:rPr>
              <a:t>words.</a:t>
            </a:r>
          </a:p>
        </p:txBody>
      </p:sp>
      <p:pic>
        <p:nvPicPr>
          <p:cNvPr id="5" name="Picture 4">
            <a:extLst>
              <a:ext uri="{FF2B5EF4-FFF2-40B4-BE49-F238E27FC236}">
                <a16:creationId xmlns:a16="http://schemas.microsoft.com/office/drawing/2014/main" id="{C1D6E83D-3379-4ABE-9BB4-0EF3B5FA1CA4}"/>
              </a:ext>
            </a:extLst>
          </p:cNvPr>
          <p:cNvPicPr>
            <a:picLocks noChangeAspect="1"/>
          </p:cNvPicPr>
          <p:nvPr/>
        </p:nvPicPr>
        <p:blipFill>
          <a:blip r:embed="rId2"/>
          <a:stretch>
            <a:fillRect/>
          </a:stretch>
        </p:blipFill>
        <p:spPr>
          <a:xfrm>
            <a:off x="10444455" y="4848225"/>
            <a:ext cx="1628775" cy="2009775"/>
          </a:xfrm>
          <a:prstGeom prst="rect">
            <a:avLst/>
          </a:prstGeom>
        </p:spPr>
      </p:pic>
      <p:pic>
        <p:nvPicPr>
          <p:cNvPr id="4" name="Picture 3"/>
          <p:cNvPicPr>
            <a:picLocks noChangeAspect="1"/>
          </p:cNvPicPr>
          <p:nvPr/>
        </p:nvPicPr>
        <p:blipFill>
          <a:blip r:embed="rId3"/>
          <a:stretch>
            <a:fillRect/>
          </a:stretch>
        </p:blipFill>
        <p:spPr>
          <a:xfrm>
            <a:off x="4759385" y="770939"/>
            <a:ext cx="5343525" cy="4914900"/>
          </a:xfrm>
          <a:prstGeom prst="rect">
            <a:avLst/>
          </a:prstGeom>
        </p:spPr>
      </p:pic>
    </p:spTree>
    <p:extLst>
      <p:ext uri="{BB962C8B-B14F-4D97-AF65-F5344CB8AC3E}">
        <p14:creationId xmlns:p14="http://schemas.microsoft.com/office/powerpoint/2010/main" val="1797867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8504D3F-1CA4-4E3A-A118-972FCE69ED71}"/>
              </a:ext>
            </a:extLst>
          </p:cNvPr>
          <p:cNvSpPr>
            <a:spLocks noGrp="1"/>
          </p:cNvSpPr>
          <p:nvPr>
            <p:ph idx="1"/>
          </p:nvPr>
        </p:nvSpPr>
        <p:spPr>
          <a:xfrm>
            <a:off x="162951" y="854954"/>
            <a:ext cx="3981707" cy="4850559"/>
          </a:xfrm>
          <a:prstGeom prst="rect">
            <a:avLst/>
          </a:prstGeom>
        </p:spPr>
        <p:txBody>
          <a:bodyPr wrap="square">
            <a:spAutoFit/>
          </a:bodyPr>
          <a:lstStyle/>
          <a:p>
            <a:pPr marL="0" indent="0">
              <a:buNone/>
            </a:pPr>
            <a:r>
              <a:rPr lang="en-GB" sz="2400" b="0" i="0" u="none" strike="noStrike" dirty="0" smtClean="0">
                <a:solidFill>
                  <a:srgbClr val="333333"/>
                </a:solidFill>
                <a:effectLst/>
                <a:latin typeface="Comic Sans MS" panose="030F0702030302020204" pitchFamily="66" charset="0"/>
              </a:rPr>
              <a:t>The first 5 questions are read to the children and it t</a:t>
            </a:r>
            <a:r>
              <a:rPr lang="en-GB" sz="2400" dirty="0" smtClean="0">
                <a:solidFill>
                  <a:srgbClr val="333333"/>
                </a:solidFill>
                <a:latin typeface="Comic Sans MS" panose="030F0702030302020204" pitchFamily="66" charset="0"/>
              </a:rPr>
              <a:t>ests their listening skills a</a:t>
            </a:r>
            <a:r>
              <a:rPr lang="en-GB" sz="2400" b="0" i="0" u="none" strike="noStrike" dirty="0" smtClean="0">
                <a:solidFill>
                  <a:srgbClr val="333333"/>
                </a:solidFill>
                <a:effectLst/>
                <a:latin typeface="Comic Sans MS" panose="030F0702030302020204" pitchFamily="66" charset="0"/>
              </a:rPr>
              <a:t>s well as their mathematical knowledge.</a:t>
            </a:r>
          </a:p>
          <a:p>
            <a:pPr marL="0" indent="0">
              <a:buNone/>
            </a:pPr>
            <a:r>
              <a:rPr lang="en-GB" sz="2400" dirty="0" smtClean="0">
                <a:solidFill>
                  <a:srgbClr val="333333"/>
                </a:solidFill>
                <a:latin typeface="Comic Sans MS" panose="030F0702030302020204" pitchFamily="66" charset="0"/>
              </a:rPr>
              <a:t>The other questions m</a:t>
            </a:r>
            <a:r>
              <a:rPr lang="en-GB" sz="2400" b="0" i="0" u="none" strike="noStrike" dirty="0" smtClean="0">
                <a:solidFill>
                  <a:srgbClr val="333333"/>
                </a:solidFill>
                <a:effectLst/>
                <a:latin typeface="Comic Sans MS" panose="030F0702030302020204" pitchFamily="66" charset="0"/>
              </a:rPr>
              <a:t>ay </a:t>
            </a:r>
            <a:r>
              <a:rPr lang="en-GB" sz="2400" b="0" i="0" u="none" strike="noStrike" dirty="0">
                <a:solidFill>
                  <a:srgbClr val="333333"/>
                </a:solidFill>
                <a:effectLst/>
                <a:latin typeface="Comic Sans MS" panose="030F0702030302020204" pitchFamily="66" charset="0"/>
              </a:rPr>
              <a:t>include:</a:t>
            </a:r>
          </a:p>
          <a:p>
            <a:r>
              <a:rPr lang="en-GB" sz="2400" b="0" i="0" u="none" strike="noStrike" dirty="0">
                <a:solidFill>
                  <a:srgbClr val="333333"/>
                </a:solidFill>
                <a:effectLst/>
                <a:latin typeface="Comic Sans MS" panose="030F0702030302020204" pitchFamily="66" charset="0"/>
              </a:rPr>
              <a:t>Multiple choice </a:t>
            </a:r>
            <a:endParaRPr lang="en-GB" sz="2400" b="0" i="0" u="none" strike="noStrike" dirty="0">
              <a:solidFill>
                <a:srgbClr val="000000"/>
              </a:solidFill>
              <a:effectLst/>
              <a:latin typeface="Comic Sans MS" panose="030F0702030302020204" pitchFamily="66" charset="0"/>
            </a:endParaRPr>
          </a:p>
          <a:p>
            <a:r>
              <a:rPr lang="en-GB" sz="2400" b="0" i="0" u="none" strike="noStrike" dirty="0">
                <a:solidFill>
                  <a:srgbClr val="333333"/>
                </a:solidFill>
                <a:effectLst/>
                <a:latin typeface="Comic Sans MS" panose="030F0702030302020204" pitchFamily="66" charset="0"/>
              </a:rPr>
              <a:t>True or false </a:t>
            </a:r>
            <a:endParaRPr lang="en-GB" sz="2400" b="0" i="0" u="none" strike="noStrike" dirty="0">
              <a:solidFill>
                <a:srgbClr val="000000"/>
              </a:solidFill>
              <a:effectLst/>
              <a:latin typeface="Comic Sans MS" panose="030F0702030302020204" pitchFamily="66" charset="0"/>
            </a:endParaRPr>
          </a:p>
          <a:p>
            <a:r>
              <a:rPr lang="en-GB" sz="2400" b="0" i="0" u="none" strike="noStrike" dirty="0" smtClean="0">
                <a:solidFill>
                  <a:srgbClr val="333333"/>
                </a:solidFill>
                <a:effectLst/>
                <a:latin typeface="Comic Sans MS" panose="030F0702030302020204" pitchFamily="66" charset="0"/>
              </a:rPr>
              <a:t>Ticking the correct answer</a:t>
            </a:r>
          </a:p>
          <a:p>
            <a:r>
              <a:rPr lang="en-GB" sz="2400" dirty="0" smtClean="0">
                <a:solidFill>
                  <a:srgbClr val="333333"/>
                </a:solidFill>
                <a:latin typeface="Comic Sans MS" panose="030F0702030302020204" pitchFamily="66" charset="0"/>
              </a:rPr>
              <a:t>Matching</a:t>
            </a:r>
            <a:endParaRPr lang="en-GB" sz="2400" b="0" i="0" u="none" strike="noStrike" dirty="0">
              <a:solidFill>
                <a:srgbClr val="000000"/>
              </a:solidFill>
              <a:effectLst/>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4530906" y="236900"/>
            <a:ext cx="6788790" cy="4139157"/>
          </a:xfrm>
          <a:prstGeom prst="rect">
            <a:avLst/>
          </a:prstGeom>
        </p:spPr>
      </p:pic>
      <p:pic>
        <p:nvPicPr>
          <p:cNvPr id="3" name="Picture 2"/>
          <p:cNvPicPr>
            <a:picLocks noChangeAspect="1"/>
          </p:cNvPicPr>
          <p:nvPr/>
        </p:nvPicPr>
        <p:blipFill>
          <a:blip r:embed="rId3"/>
          <a:stretch>
            <a:fillRect/>
          </a:stretch>
        </p:blipFill>
        <p:spPr>
          <a:xfrm>
            <a:off x="4321901" y="380591"/>
            <a:ext cx="7495254" cy="3995466"/>
          </a:xfrm>
          <a:prstGeom prst="rect">
            <a:avLst/>
          </a:prstGeom>
        </p:spPr>
      </p:pic>
      <p:pic>
        <p:nvPicPr>
          <p:cNvPr id="4" name="Picture 3"/>
          <p:cNvPicPr>
            <a:picLocks noChangeAspect="1"/>
          </p:cNvPicPr>
          <p:nvPr/>
        </p:nvPicPr>
        <p:blipFill>
          <a:blip r:embed="rId4"/>
          <a:stretch>
            <a:fillRect/>
          </a:stretch>
        </p:blipFill>
        <p:spPr>
          <a:xfrm>
            <a:off x="4708148" y="0"/>
            <a:ext cx="6434305" cy="6705631"/>
          </a:xfrm>
          <a:prstGeom prst="rect">
            <a:avLst/>
          </a:prstGeom>
        </p:spPr>
      </p:pic>
    </p:spTree>
    <p:extLst>
      <p:ext uri="{BB962C8B-B14F-4D97-AF65-F5344CB8AC3E}">
        <p14:creationId xmlns:p14="http://schemas.microsoft.com/office/powerpoint/2010/main" val="33790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B16B-68DB-4D01-8D05-455E30622DBF}"/>
              </a:ext>
            </a:extLst>
          </p:cNvPr>
          <p:cNvSpPr>
            <a:spLocks noGrp="1"/>
          </p:cNvSpPr>
          <p:nvPr>
            <p:ph type="title"/>
          </p:nvPr>
        </p:nvSpPr>
        <p:spPr>
          <a:xfrm>
            <a:off x="505264" y="1106784"/>
            <a:ext cx="10515600" cy="732155"/>
          </a:xfrm>
        </p:spPr>
        <p:txBody>
          <a:bodyPr>
            <a:normAutofit fontScale="90000"/>
          </a:bodyPr>
          <a:lstStyle/>
          <a:p>
            <a:r>
              <a:rPr lang="en-GB" u="sng" dirty="0">
                <a:latin typeface="Comic Sans MS" panose="030F0702030302020204" pitchFamily="66" charset="0"/>
              </a:rPr>
              <a:t>How to help your child:</a:t>
            </a:r>
            <a:br>
              <a:rPr lang="en-GB" u="sng" dirty="0">
                <a:latin typeface="Comic Sans MS" panose="030F0702030302020204" pitchFamily="66" charset="0"/>
              </a:rPr>
            </a:br>
            <a:endParaRPr lang="en-GB" u="sng" dirty="0">
              <a:latin typeface="Comic Sans MS" panose="030F0702030302020204" pitchFamily="66" charset="0"/>
            </a:endParaRPr>
          </a:p>
        </p:txBody>
      </p:sp>
      <p:sp>
        <p:nvSpPr>
          <p:cNvPr id="5" name="TextBox 4">
            <a:extLst>
              <a:ext uri="{FF2B5EF4-FFF2-40B4-BE49-F238E27FC236}">
                <a16:creationId xmlns:a16="http://schemas.microsoft.com/office/drawing/2014/main" id="{D89F320C-7FDA-4C15-86F7-9390A8CB51A6}"/>
              </a:ext>
            </a:extLst>
          </p:cNvPr>
          <p:cNvSpPr txBox="1"/>
          <p:nvPr/>
        </p:nvSpPr>
        <p:spPr>
          <a:xfrm>
            <a:off x="342313" y="1523351"/>
            <a:ext cx="9637542"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Comic Sans MS" panose="030F0702030302020204" pitchFamily="66" charset="0"/>
              </a:rPr>
              <a:t>Practice rapid recall of times tables facts.</a:t>
            </a:r>
          </a:p>
          <a:p>
            <a:pPr marL="285750" indent="-285750">
              <a:buFont typeface="Arial" panose="020B0604020202020204" pitchFamily="34" charset="0"/>
              <a:buChar char="•"/>
            </a:pPr>
            <a:r>
              <a:rPr lang="en-GB" sz="3200" dirty="0" smtClean="0">
                <a:latin typeface="Comic Sans MS" panose="030F0702030302020204" pitchFamily="66" charset="0"/>
              </a:rPr>
              <a:t>Practice spellings with them </a:t>
            </a:r>
            <a:endParaRPr lang="en-GB" sz="3200" dirty="0">
              <a:latin typeface="Comic Sans MS" panose="030F0702030302020204" pitchFamily="66" charset="0"/>
            </a:endParaRPr>
          </a:p>
          <a:p>
            <a:pPr marL="285750" indent="-285750">
              <a:buFont typeface="Arial" panose="020B0604020202020204" pitchFamily="34" charset="0"/>
              <a:buChar char="•"/>
            </a:pPr>
            <a:r>
              <a:rPr lang="en-GB" sz="3200" dirty="0">
                <a:latin typeface="Comic Sans MS" panose="030F0702030302020204" pitchFamily="66" charset="0"/>
              </a:rPr>
              <a:t>Talk about what your child has learnt each day</a:t>
            </a:r>
            <a:r>
              <a:rPr lang="en-GB" sz="3200" dirty="0" smtClean="0">
                <a:latin typeface="Comic Sans MS" panose="030F0702030302020204" pitchFamily="66" charset="0"/>
              </a:rPr>
              <a:t>.</a:t>
            </a:r>
            <a:endParaRPr lang="en-GB" sz="3200" dirty="0">
              <a:latin typeface="Comic Sans MS" panose="030F0702030302020204" pitchFamily="66" charset="0"/>
            </a:endParaRPr>
          </a:p>
        </p:txBody>
      </p:sp>
      <p:pic>
        <p:nvPicPr>
          <p:cNvPr id="9" name="Picture 8">
            <a:extLst>
              <a:ext uri="{FF2B5EF4-FFF2-40B4-BE49-F238E27FC236}">
                <a16:creationId xmlns:a16="http://schemas.microsoft.com/office/drawing/2014/main" id="{61E72C57-5180-468B-A9CF-C24CCF3583D0}"/>
              </a:ext>
            </a:extLst>
          </p:cNvPr>
          <p:cNvPicPr>
            <a:picLocks noChangeAspect="1"/>
          </p:cNvPicPr>
          <p:nvPr/>
        </p:nvPicPr>
        <p:blipFill>
          <a:blip r:embed="rId2"/>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2677796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4601-4583-4A42-BEC8-2090D704775F}"/>
              </a:ext>
            </a:extLst>
          </p:cNvPr>
          <p:cNvSpPr>
            <a:spLocks noGrp="1"/>
          </p:cNvSpPr>
          <p:nvPr>
            <p:ph type="title"/>
          </p:nvPr>
        </p:nvSpPr>
        <p:spPr>
          <a:xfrm>
            <a:off x="838200" y="365126"/>
            <a:ext cx="6336323" cy="896144"/>
          </a:xfrm>
          <a:solidFill>
            <a:schemeClr val="bg1"/>
          </a:solidFill>
        </p:spPr>
        <p:txBody>
          <a:bodyPr/>
          <a:lstStyle/>
          <a:p>
            <a:r>
              <a:rPr lang="en-GB" dirty="0">
                <a:latin typeface="Comic Sans MS" panose="030F0702030302020204" pitchFamily="66" charset="0"/>
              </a:rPr>
              <a:t>How to help your child:</a:t>
            </a:r>
          </a:p>
        </p:txBody>
      </p:sp>
      <p:sp>
        <p:nvSpPr>
          <p:cNvPr id="7" name="TextBox 6">
            <a:extLst>
              <a:ext uri="{FF2B5EF4-FFF2-40B4-BE49-F238E27FC236}">
                <a16:creationId xmlns:a16="http://schemas.microsoft.com/office/drawing/2014/main" id="{B65883EC-533C-4B0D-8898-4DAE7B916792}"/>
              </a:ext>
            </a:extLst>
          </p:cNvPr>
          <p:cNvSpPr txBox="1"/>
          <p:nvPr/>
        </p:nvSpPr>
        <p:spPr>
          <a:xfrm>
            <a:off x="155037" y="1261270"/>
            <a:ext cx="10595693"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Comic Sans MS" panose="030F0702030302020204" pitchFamily="66" charset="0"/>
              </a:rPr>
              <a:t>Support and reassure your child that there is nothing to worry about and that they should always just try their best. Praise and encourage!</a:t>
            </a:r>
          </a:p>
          <a:p>
            <a:pPr marL="285750" indent="-285750">
              <a:buFont typeface="Arial" panose="020B0604020202020204" pitchFamily="34" charset="0"/>
              <a:buChar char="•"/>
            </a:pPr>
            <a:r>
              <a:rPr lang="en-GB" sz="2800" dirty="0">
                <a:latin typeface="Comic Sans MS" panose="030F0702030302020204" pitchFamily="66" charset="0"/>
              </a:rPr>
              <a:t>Ensure that they have the best possible attendance in school. One day missed can make a huge difference.</a:t>
            </a:r>
          </a:p>
          <a:p>
            <a:pPr marL="285750" indent="-285750">
              <a:buFont typeface="Arial" panose="020B0604020202020204" pitchFamily="34" charset="0"/>
              <a:buChar char="•"/>
            </a:pPr>
            <a:r>
              <a:rPr lang="en-GB" sz="2800" dirty="0">
                <a:latin typeface="Comic Sans MS" panose="030F0702030302020204" pitchFamily="66" charset="0"/>
              </a:rPr>
              <a:t>Support your child with any homework sent home.</a:t>
            </a:r>
          </a:p>
          <a:p>
            <a:pPr marL="285750" indent="-285750">
              <a:buFont typeface="Arial" panose="020B0604020202020204" pitchFamily="34" charset="0"/>
              <a:buChar char="•"/>
            </a:pPr>
            <a:r>
              <a:rPr lang="en-GB" sz="2800" dirty="0">
                <a:latin typeface="Comic Sans MS" panose="030F0702030302020204" pitchFamily="66" charset="0"/>
              </a:rPr>
              <a:t>Practice reading, spelling and arithmetic.</a:t>
            </a:r>
          </a:p>
          <a:p>
            <a:pPr marL="285750" indent="-285750">
              <a:buFont typeface="Arial" panose="020B0604020202020204" pitchFamily="34" charset="0"/>
              <a:buChar char="•"/>
            </a:pPr>
            <a:r>
              <a:rPr lang="en-GB" sz="2800" dirty="0">
                <a:latin typeface="Comic Sans MS" panose="030F0702030302020204" pitchFamily="66" charset="0"/>
              </a:rPr>
              <a:t>Talk with them about what they have been learning in school that day, what books they are reading (the character, the plot, their opinions)</a:t>
            </a:r>
          </a:p>
          <a:p>
            <a:pPr marL="285750" indent="-285750">
              <a:buFont typeface="Arial" panose="020B0604020202020204" pitchFamily="34" charset="0"/>
              <a:buChar char="•"/>
            </a:pPr>
            <a:r>
              <a:rPr lang="en-GB" sz="2800" dirty="0">
                <a:latin typeface="Comic Sans MS" panose="030F0702030302020204" pitchFamily="66" charset="0"/>
              </a:rPr>
              <a:t>Make sure that your child has a good nights sleep, and breakfast so that they arrive ‘bright eyed and bushy tailed’!</a:t>
            </a:r>
          </a:p>
        </p:txBody>
      </p:sp>
      <p:pic>
        <p:nvPicPr>
          <p:cNvPr id="10" name="Picture 9">
            <a:extLst>
              <a:ext uri="{FF2B5EF4-FFF2-40B4-BE49-F238E27FC236}">
                <a16:creationId xmlns:a16="http://schemas.microsoft.com/office/drawing/2014/main" id="{752B2F50-F9E7-4D69-855E-EB8CC2AF6028}"/>
              </a:ext>
            </a:extLst>
          </p:cNvPr>
          <p:cNvPicPr>
            <a:picLocks noChangeAspect="1"/>
          </p:cNvPicPr>
          <p:nvPr/>
        </p:nvPicPr>
        <p:blipFill>
          <a:blip r:embed="rId2"/>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1437129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18C7-0CC6-43F6-8EA2-EF9F6E0B3C18}"/>
              </a:ext>
            </a:extLst>
          </p:cNvPr>
          <p:cNvSpPr>
            <a:spLocks noGrp="1"/>
          </p:cNvSpPr>
          <p:nvPr>
            <p:ph type="title"/>
          </p:nvPr>
        </p:nvSpPr>
        <p:spPr>
          <a:solidFill>
            <a:srgbClr val="FFFF99"/>
          </a:solidFill>
        </p:spPr>
        <p:txBody>
          <a:bodyPr/>
          <a:lstStyle/>
          <a:p>
            <a:endParaRPr lang="en-GB" dirty="0"/>
          </a:p>
        </p:txBody>
      </p:sp>
      <p:pic>
        <p:nvPicPr>
          <p:cNvPr id="5" name="Picture 4">
            <a:extLst>
              <a:ext uri="{FF2B5EF4-FFF2-40B4-BE49-F238E27FC236}">
                <a16:creationId xmlns:a16="http://schemas.microsoft.com/office/drawing/2014/main" id="{BB0CC0AF-BA1F-430E-9885-143732D77749}"/>
              </a:ext>
            </a:extLst>
          </p:cNvPr>
          <p:cNvPicPr>
            <a:picLocks noChangeAspect="1"/>
          </p:cNvPicPr>
          <p:nvPr/>
        </p:nvPicPr>
        <p:blipFill>
          <a:blip r:embed="rId2"/>
          <a:stretch>
            <a:fillRect/>
          </a:stretch>
        </p:blipFill>
        <p:spPr>
          <a:xfrm>
            <a:off x="211016" y="365125"/>
            <a:ext cx="4797081" cy="6509051"/>
          </a:xfrm>
          <a:prstGeom prst="rect">
            <a:avLst/>
          </a:prstGeom>
        </p:spPr>
      </p:pic>
      <p:pic>
        <p:nvPicPr>
          <p:cNvPr id="8" name="Content Placeholder 7">
            <a:extLst>
              <a:ext uri="{FF2B5EF4-FFF2-40B4-BE49-F238E27FC236}">
                <a16:creationId xmlns:a16="http://schemas.microsoft.com/office/drawing/2014/main" id="{CAF0C87E-3A06-421E-A2B3-E9DC7758B744}"/>
              </a:ext>
            </a:extLst>
          </p:cNvPr>
          <p:cNvPicPr>
            <a:picLocks noGrp="1" noChangeAspect="1"/>
          </p:cNvPicPr>
          <p:nvPr>
            <p:ph idx="1"/>
          </p:nvPr>
        </p:nvPicPr>
        <p:blipFill>
          <a:blip r:embed="rId3"/>
          <a:stretch>
            <a:fillRect/>
          </a:stretch>
        </p:blipFill>
        <p:spPr>
          <a:xfrm>
            <a:off x="4889327" y="342692"/>
            <a:ext cx="7183903" cy="4864101"/>
          </a:xfrm>
          <a:prstGeom prst="rect">
            <a:avLst/>
          </a:prstGeom>
        </p:spPr>
      </p:pic>
      <p:pic>
        <p:nvPicPr>
          <p:cNvPr id="9" name="Picture 8">
            <a:extLst>
              <a:ext uri="{FF2B5EF4-FFF2-40B4-BE49-F238E27FC236}">
                <a16:creationId xmlns:a16="http://schemas.microsoft.com/office/drawing/2014/main" id="{82C8D44E-8068-4C34-89EC-945EF25338CE}"/>
              </a:ext>
            </a:extLst>
          </p:cNvPr>
          <p:cNvPicPr>
            <a:picLocks noChangeAspect="1"/>
          </p:cNvPicPr>
          <p:nvPr/>
        </p:nvPicPr>
        <p:blipFill>
          <a:blip r:embed="rId4"/>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124185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9C83E8-54B0-4DF2-9B11-7B5C761AABB0}"/>
              </a:ext>
            </a:extLst>
          </p:cNvPr>
          <p:cNvPicPr>
            <a:picLocks noChangeAspect="1"/>
          </p:cNvPicPr>
          <p:nvPr/>
        </p:nvPicPr>
        <p:blipFill>
          <a:blip r:embed="rId2"/>
          <a:stretch>
            <a:fillRect/>
          </a:stretch>
        </p:blipFill>
        <p:spPr>
          <a:xfrm>
            <a:off x="249173" y="181287"/>
            <a:ext cx="11693654" cy="5080030"/>
          </a:xfrm>
          <a:prstGeom prst="rect">
            <a:avLst/>
          </a:prstGeom>
        </p:spPr>
      </p:pic>
      <p:pic>
        <p:nvPicPr>
          <p:cNvPr id="13" name="Picture 12">
            <a:extLst>
              <a:ext uri="{FF2B5EF4-FFF2-40B4-BE49-F238E27FC236}">
                <a16:creationId xmlns:a16="http://schemas.microsoft.com/office/drawing/2014/main" id="{17061F96-7031-4F3E-A364-F451B1EF90CB}"/>
              </a:ext>
            </a:extLst>
          </p:cNvPr>
          <p:cNvPicPr>
            <a:picLocks noChangeAspect="1"/>
          </p:cNvPicPr>
          <p:nvPr/>
        </p:nvPicPr>
        <p:blipFill>
          <a:blip r:embed="rId3"/>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237871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2C87-746E-4A18-A5FC-17B9A0EBC1F5}"/>
              </a:ext>
            </a:extLst>
          </p:cNvPr>
          <p:cNvSpPr>
            <a:spLocks noGrp="1"/>
          </p:cNvSpPr>
          <p:nvPr>
            <p:ph type="title"/>
          </p:nvPr>
        </p:nvSpPr>
        <p:spPr>
          <a:xfrm>
            <a:off x="1049216" y="455776"/>
            <a:ext cx="10515600" cy="662782"/>
          </a:xfrm>
        </p:spPr>
        <p:txBody>
          <a:bodyPr>
            <a:normAutofit fontScale="90000"/>
          </a:bodyPr>
          <a:lstStyle/>
          <a:p>
            <a:r>
              <a:rPr lang="en-GB" dirty="0">
                <a:latin typeface="Comic Sans MS" panose="030F0702030302020204" pitchFamily="66" charset="0"/>
              </a:rPr>
              <a:t>The papers are set and marked internally</a:t>
            </a:r>
            <a:r>
              <a:rPr lang="en-GB" dirty="0"/>
              <a:t/>
            </a:r>
            <a:br>
              <a:rPr lang="en-GB" dirty="0"/>
            </a:br>
            <a:endParaRPr lang="en-GB" dirty="0"/>
          </a:p>
        </p:txBody>
      </p:sp>
      <p:pic>
        <p:nvPicPr>
          <p:cNvPr id="10" name="Picture 9">
            <a:extLst>
              <a:ext uri="{FF2B5EF4-FFF2-40B4-BE49-F238E27FC236}">
                <a16:creationId xmlns:a16="http://schemas.microsoft.com/office/drawing/2014/main" id="{954975BE-E8F0-4DDD-B518-2105C5149220}"/>
              </a:ext>
            </a:extLst>
          </p:cNvPr>
          <p:cNvPicPr>
            <a:picLocks noChangeAspect="1"/>
          </p:cNvPicPr>
          <p:nvPr/>
        </p:nvPicPr>
        <p:blipFill>
          <a:blip r:embed="rId2"/>
          <a:stretch>
            <a:fillRect/>
          </a:stretch>
        </p:blipFill>
        <p:spPr>
          <a:xfrm>
            <a:off x="10444455" y="4848225"/>
            <a:ext cx="1628775" cy="2009775"/>
          </a:xfrm>
          <a:prstGeom prst="rect">
            <a:avLst/>
          </a:prstGeom>
        </p:spPr>
      </p:pic>
      <p:sp>
        <p:nvSpPr>
          <p:cNvPr id="4" name="Content Placeholder 3">
            <a:extLst>
              <a:ext uri="{FF2B5EF4-FFF2-40B4-BE49-F238E27FC236}">
                <a16:creationId xmlns:a16="http://schemas.microsoft.com/office/drawing/2014/main" id="{21E739B3-0AD3-4519-AB81-AF20E3F0F842}"/>
              </a:ext>
            </a:extLst>
          </p:cNvPr>
          <p:cNvSpPr>
            <a:spLocks noGrp="1"/>
          </p:cNvSpPr>
          <p:nvPr>
            <p:ph idx="1"/>
          </p:nvPr>
        </p:nvSpPr>
        <p:spPr>
          <a:xfrm>
            <a:off x="627184" y="922655"/>
            <a:ext cx="10515600" cy="4351338"/>
          </a:xfrm>
        </p:spPr>
        <p:txBody>
          <a:bodyPr>
            <a:normAutofit lnSpcReduction="10000"/>
          </a:bodyPr>
          <a:lstStyle/>
          <a:p>
            <a:pPr marL="0" indent="0">
              <a:buNone/>
            </a:pPr>
            <a:endParaRPr lang="en-GB" dirty="0" smtClean="0"/>
          </a:p>
          <a:p>
            <a:pPr marL="0" indent="0">
              <a:buNone/>
            </a:pPr>
            <a:endParaRPr lang="en-GB" dirty="0"/>
          </a:p>
          <a:p>
            <a:pPr marL="0" indent="0">
              <a:buNone/>
            </a:pPr>
            <a:r>
              <a:rPr lang="en-GB" dirty="0" smtClean="0"/>
              <a:t>In </a:t>
            </a:r>
            <a:r>
              <a:rPr lang="en-GB" dirty="0"/>
              <a:t>KS2 the tests are marked externally and are met with strict time limits. In KS1 it is more relaxed. They are marked internally by us and the time limit is more of a </a:t>
            </a:r>
            <a:r>
              <a:rPr lang="en-GB" dirty="0" smtClean="0"/>
              <a:t>guideline.</a:t>
            </a:r>
          </a:p>
          <a:p>
            <a:pPr marL="0" indent="0">
              <a:buNone/>
            </a:pPr>
            <a:endParaRPr lang="en-GB" dirty="0"/>
          </a:p>
          <a:p>
            <a:pPr marL="0" indent="0">
              <a:buNone/>
            </a:pPr>
            <a:r>
              <a:rPr lang="en-GB" dirty="0"/>
              <a:t>We understand that they are only 6 and 7 years old. We want to minimise the stress as much as possible. We split the tests up over the week and we build in fun games and extra breaks to stop them from feeling overwhelmed</a:t>
            </a:r>
            <a:r>
              <a:rPr lang="en-GB" dirty="0" smtClean="0"/>
              <a:t>.</a:t>
            </a:r>
            <a:endParaRPr lang="en-GB" dirty="0"/>
          </a:p>
        </p:txBody>
      </p:sp>
    </p:spTree>
    <p:extLst>
      <p:ext uri="{BB962C8B-B14F-4D97-AF65-F5344CB8AC3E}">
        <p14:creationId xmlns:p14="http://schemas.microsoft.com/office/powerpoint/2010/main" val="177318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BFAC67-14C0-414C-9F68-1D017871BB0D}"/>
              </a:ext>
            </a:extLst>
          </p:cNvPr>
          <p:cNvSpPr txBox="1">
            <a:spLocks noGrp="1"/>
          </p:cNvSpPr>
          <p:nvPr>
            <p:ph idx="1"/>
          </p:nvPr>
        </p:nvSpPr>
        <p:spPr>
          <a:xfrm>
            <a:off x="556846" y="742413"/>
            <a:ext cx="10515600" cy="3136243"/>
          </a:xfrm>
          <a:prstGeom prst="rect">
            <a:avLst/>
          </a:prstGeom>
          <a:solidFill>
            <a:schemeClr val="bg1"/>
          </a:solidFill>
        </p:spPr>
        <p:txBody>
          <a:bodyPr wrap="square" rtlCol="0">
            <a:spAutoFit/>
          </a:bodyPr>
          <a:lstStyle/>
          <a:p>
            <a:r>
              <a:rPr lang="en-GB" sz="2400" dirty="0">
                <a:latin typeface="Comic Sans MS" panose="030F0702030302020204" pitchFamily="66" charset="0"/>
              </a:rPr>
              <a:t>The  tests form part of the ‘picture’. </a:t>
            </a:r>
          </a:p>
          <a:p>
            <a:r>
              <a:rPr lang="en-GB" sz="2400" dirty="0">
                <a:latin typeface="Comic Sans MS" panose="030F0702030302020204" pitchFamily="66" charset="0"/>
              </a:rPr>
              <a:t>Teachers assess throughout the year, and throughout each lesson. We collect this information across the year to make a  judgement as to how your child is doing in comparison to the National Expectations for children of the same age. This is known as Teacher Assessment.</a:t>
            </a:r>
          </a:p>
          <a:p>
            <a:endParaRPr lang="en-GB" sz="2400" dirty="0">
              <a:latin typeface="Comic Sans MS" panose="030F0702030302020204" pitchFamily="66" charset="0"/>
            </a:endParaRPr>
          </a:p>
          <a:p>
            <a:r>
              <a:rPr lang="en-GB" sz="2400" dirty="0">
                <a:latin typeface="Comic Sans MS" panose="030F0702030302020204" pitchFamily="66" charset="0"/>
              </a:rPr>
              <a:t>Both </a:t>
            </a:r>
            <a:r>
              <a:rPr lang="en-GB" sz="2400" b="1" i="1" u="sng" dirty="0">
                <a:latin typeface="Comic Sans MS" panose="030F0702030302020204" pitchFamily="66" charset="0"/>
              </a:rPr>
              <a:t>Teacher Assessment and Test</a:t>
            </a:r>
            <a:r>
              <a:rPr lang="en-GB" sz="2400" dirty="0">
                <a:latin typeface="Comic Sans MS" panose="030F0702030302020204" pitchFamily="66" charset="0"/>
              </a:rPr>
              <a:t> results are reported at the end of the year to give a broad picture of your child’s attainment.</a:t>
            </a:r>
          </a:p>
        </p:txBody>
      </p:sp>
      <p:sp>
        <p:nvSpPr>
          <p:cNvPr id="5" name="Content Placeholder 4">
            <a:extLst>
              <a:ext uri="{FF2B5EF4-FFF2-40B4-BE49-F238E27FC236}">
                <a16:creationId xmlns:a16="http://schemas.microsoft.com/office/drawing/2014/main" id="{7384FD85-8A57-489E-9A5A-52F05D7BE7BC}"/>
              </a:ext>
            </a:extLst>
          </p:cNvPr>
          <p:cNvSpPr txBox="1">
            <a:spLocks/>
          </p:cNvSpPr>
          <p:nvPr/>
        </p:nvSpPr>
        <p:spPr>
          <a:xfrm>
            <a:off x="556846" y="4164037"/>
            <a:ext cx="10515600" cy="118168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omic Sans MS" panose="030F0702030302020204" pitchFamily="66" charset="0"/>
              </a:rPr>
              <a:t>You will be given a teacher assessment, and your child’s standardised score from the tests, alongside the average for the school, the local area, and national average.</a:t>
            </a:r>
          </a:p>
        </p:txBody>
      </p:sp>
      <p:pic>
        <p:nvPicPr>
          <p:cNvPr id="6" name="Picture 5">
            <a:extLst>
              <a:ext uri="{FF2B5EF4-FFF2-40B4-BE49-F238E27FC236}">
                <a16:creationId xmlns:a16="http://schemas.microsoft.com/office/drawing/2014/main" id="{51D1159C-C942-4B1B-8E62-AE4D50D4376C}"/>
              </a:ext>
            </a:extLst>
          </p:cNvPr>
          <p:cNvPicPr>
            <a:picLocks noChangeAspect="1"/>
          </p:cNvPicPr>
          <p:nvPr/>
        </p:nvPicPr>
        <p:blipFill>
          <a:blip r:embed="rId2"/>
          <a:stretch>
            <a:fillRect/>
          </a:stretch>
        </p:blipFill>
        <p:spPr>
          <a:xfrm>
            <a:off x="10444455" y="4848225"/>
            <a:ext cx="1628775" cy="2009775"/>
          </a:xfrm>
          <a:prstGeom prst="rect">
            <a:avLst/>
          </a:prstGeom>
        </p:spPr>
      </p:pic>
    </p:spTree>
    <p:extLst>
      <p:ext uri="{BB962C8B-B14F-4D97-AF65-F5344CB8AC3E}">
        <p14:creationId xmlns:p14="http://schemas.microsoft.com/office/powerpoint/2010/main" val="30346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B88E-859E-448D-BE3A-0852640AF579}"/>
              </a:ext>
            </a:extLst>
          </p:cNvPr>
          <p:cNvSpPr>
            <a:spLocks noGrp="1"/>
          </p:cNvSpPr>
          <p:nvPr>
            <p:ph type="title"/>
          </p:nvPr>
        </p:nvSpPr>
        <p:spPr>
          <a:xfrm>
            <a:off x="309489" y="252582"/>
            <a:ext cx="11999742" cy="1325563"/>
          </a:xfrm>
        </p:spPr>
        <p:txBody>
          <a:bodyPr>
            <a:normAutofit/>
          </a:bodyPr>
          <a:lstStyle/>
          <a:p>
            <a:r>
              <a:rPr lang="en-GB" dirty="0">
                <a:latin typeface="Comic Sans MS" panose="030F0702030302020204" pitchFamily="66" charset="0"/>
              </a:rPr>
              <a:t>The tests take place in </a:t>
            </a:r>
            <a:r>
              <a:rPr lang="en-GB" dirty="0" smtClean="0">
                <a:latin typeface="Comic Sans MS" panose="030F0702030302020204" pitchFamily="66" charset="0"/>
              </a:rPr>
              <a:t>May.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A23AAEC-9F9D-4AAD-98AC-E662B0D809B9}"/>
              </a:ext>
            </a:extLst>
          </p:cNvPr>
          <p:cNvSpPr>
            <a:spLocks noGrp="1"/>
          </p:cNvSpPr>
          <p:nvPr>
            <p:ph idx="1"/>
          </p:nvPr>
        </p:nvSpPr>
        <p:spPr>
          <a:xfrm>
            <a:off x="187204" y="1821030"/>
            <a:ext cx="11577457" cy="508001"/>
          </a:xfrm>
        </p:spPr>
        <p:txBody>
          <a:bodyPr>
            <a:noAutofit/>
          </a:bodyPr>
          <a:lstStyle/>
          <a:p>
            <a:pPr marL="0" indent="0">
              <a:buNone/>
            </a:pPr>
            <a:r>
              <a:rPr lang="en-GB" sz="4800" dirty="0">
                <a:latin typeface="Comic Sans MS" panose="030F0702030302020204" pitchFamily="66" charset="0"/>
              </a:rPr>
              <a:t>There will be written test papers in different subjects: Reading, Maths, Grammar, punctuation and spelling.</a:t>
            </a:r>
          </a:p>
          <a:p>
            <a:pPr marL="0" indent="0">
              <a:buNone/>
            </a:pPr>
            <a:endParaRPr lang="en-GB" sz="4800" dirty="0">
              <a:latin typeface="Comic Sans MS" panose="030F0702030302020204" pitchFamily="66" charset="0"/>
            </a:endParaRPr>
          </a:p>
        </p:txBody>
      </p:sp>
      <p:pic>
        <p:nvPicPr>
          <p:cNvPr id="5" name="Picture 4">
            <a:extLst>
              <a:ext uri="{FF2B5EF4-FFF2-40B4-BE49-F238E27FC236}">
                <a16:creationId xmlns:a16="http://schemas.microsoft.com/office/drawing/2014/main" id="{C615BB7C-8B78-457F-81AE-779CC9F8B085}"/>
              </a:ext>
            </a:extLst>
          </p:cNvPr>
          <p:cNvPicPr>
            <a:picLocks noChangeAspect="1"/>
          </p:cNvPicPr>
          <p:nvPr/>
        </p:nvPicPr>
        <p:blipFill>
          <a:blip r:embed="rId2"/>
          <a:stretch>
            <a:fillRect/>
          </a:stretch>
        </p:blipFill>
        <p:spPr>
          <a:xfrm>
            <a:off x="10569293" y="5002265"/>
            <a:ext cx="1503937" cy="1855735"/>
          </a:xfrm>
          <a:prstGeom prst="rect">
            <a:avLst/>
          </a:prstGeom>
        </p:spPr>
      </p:pic>
      <p:sp>
        <p:nvSpPr>
          <p:cNvPr id="10" name="TextBox 9"/>
          <p:cNvSpPr txBox="1"/>
          <p:nvPr/>
        </p:nvSpPr>
        <p:spPr>
          <a:xfrm>
            <a:off x="187204" y="3801936"/>
            <a:ext cx="11951867" cy="1200329"/>
          </a:xfrm>
          <a:prstGeom prst="rect">
            <a:avLst/>
          </a:prstGeom>
          <a:noFill/>
        </p:spPr>
        <p:txBody>
          <a:bodyPr wrap="square" rtlCol="0">
            <a:spAutoFit/>
          </a:bodyPr>
          <a:lstStyle/>
          <a:p>
            <a:r>
              <a:rPr lang="en-GB" sz="3600" dirty="0">
                <a:solidFill>
                  <a:srgbClr val="0070C0"/>
                </a:solidFill>
                <a:latin typeface="Comic Sans MS" panose="030F0702030302020204" pitchFamily="66" charset="0"/>
              </a:rPr>
              <a:t>Writing is assessed through Teacher Assessment, using work produced throughout the next two terms.</a:t>
            </a:r>
          </a:p>
        </p:txBody>
      </p:sp>
    </p:spTree>
    <p:extLst>
      <p:ext uri="{BB962C8B-B14F-4D97-AF65-F5344CB8AC3E}">
        <p14:creationId xmlns:p14="http://schemas.microsoft.com/office/powerpoint/2010/main" val="26709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755"/>
            <a:ext cx="11978640" cy="2338252"/>
          </a:xfrm>
        </p:spPr>
        <p:txBody>
          <a:bodyPr>
            <a:noAutofit/>
          </a:bodyPr>
          <a:lstStyle/>
          <a:p>
            <a:r>
              <a:rPr lang="en-GB" sz="3200" dirty="0" smtClean="0"/>
              <a:t>We have two reading </a:t>
            </a:r>
            <a:r>
              <a:rPr lang="en-GB" sz="3200" dirty="0" smtClean="0"/>
              <a:t>t</a:t>
            </a:r>
            <a:r>
              <a:rPr lang="en-GB" sz="3200" dirty="0" smtClean="0"/>
              <a:t>ests, paper 1 has small amounts of text and then questions underneath it.</a:t>
            </a:r>
            <a:br>
              <a:rPr lang="en-GB" sz="3200" dirty="0" smtClean="0"/>
            </a:br>
            <a:r>
              <a:rPr lang="en-GB" sz="3200" dirty="0" smtClean="0"/>
              <a:t>Where as Paper 2 </a:t>
            </a:r>
            <a:r>
              <a:rPr lang="en-GB" sz="3200" dirty="0"/>
              <a:t>is made up of three separate texts, each becoming more challenging with the final text aimed at greater depth readers. </a:t>
            </a:r>
          </a:p>
        </p:txBody>
      </p:sp>
      <p:pic>
        <p:nvPicPr>
          <p:cNvPr id="4" name="Picture 3">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pic>
        <p:nvPicPr>
          <p:cNvPr id="9" name="Picture 8">
            <a:extLst>
              <a:ext uri="{FF2B5EF4-FFF2-40B4-BE49-F238E27FC236}">
                <a16:creationId xmlns:a16="http://schemas.microsoft.com/office/drawing/2014/main" id="{244DEA37-582C-4AE5-9D6C-177AF9CA685B}"/>
              </a:ext>
            </a:extLst>
          </p:cNvPr>
          <p:cNvPicPr>
            <a:picLocks noChangeAspect="1"/>
          </p:cNvPicPr>
          <p:nvPr/>
        </p:nvPicPr>
        <p:blipFill>
          <a:blip r:embed="rId3"/>
          <a:stretch>
            <a:fillRect/>
          </a:stretch>
        </p:blipFill>
        <p:spPr>
          <a:xfrm>
            <a:off x="5378938" y="2880360"/>
            <a:ext cx="3617782" cy="3174682"/>
          </a:xfrm>
          <a:prstGeom prst="rect">
            <a:avLst/>
          </a:prstGeom>
        </p:spPr>
      </p:pic>
      <p:pic>
        <p:nvPicPr>
          <p:cNvPr id="10" name="Picture 9">
            <a:extLst>
              <a:ext uri="{FF2B5EF4-FFF2-40B4-BE49-F238E27FC236}">
                <a16:creationId xmlns:a16="http://schemas.microsoft.com/office/drawing/2014/main" id="{C77A18A7-2555-4CE1-8E4E-D535B61BDADB}"/>
              </a:ext>
            </a:extLst>
          </p:cNvPr>
          <p:cNvPicPr>
            <a:picLocks noChangeAspect="1"/>
          </p:cNvPicPr>
          <p:nvPr/>
        </p:nvPicPr>
        <p:blipFill>
          <a:blip r:embed="rId4"/>
          <a:stretch>
            <a:fillRect/>
          </a:stretch>
        </p:blipFill>
        <p:spPr>
          <a:xfrm>
            <a:off x="2588177" y="2367332"/>
            <a:ext cx="2686050" cy="3926720"/>
          </a:xfrm>
          <a:prstGeom prst="rect">
            <a:avLst/>
          </a:prstGeom>
        </p:spPr>
      </p:pic>
      <p:sp>
        <p:nvSpPr>
          <p:cNvPr id="6" name="TextBox 5"/>
          <p:cNvSpPr txBox="1"/>
          <p:nvPr/>
        </p:nvSpPr>
        <p:spPr>
          <a:xfrm>
            <a:off x="6276607" y="5970886"/>
            <a:ext cx="1685109" cy="584775"/>
          </a:xfrm>
          <a:prstGeom prst="rect">
            <a:avLst/>
          </a:prstGeom>
          <a:noFill/>
        </p:spPr>
        <p:txBody>
          <a:bodyPr wrap="square" rtlCol="0">
            <a:spAutoFit/>
          </a:bodyPr>
          <a:lstStyle/>
          <a:p>
            <a:r>
              <a:rPr lang="en-GB" sz="3200" dirty="0" smtClean="0">
                <a:latin typeface="Comic Sans MS" panose="030F0702030302020204" pitchFamily="66" charset="0"/>
              </a:rPr>
              <a:t>Paper 1</a:t>
            </a:r>
            <a:endParaRPr lang="en-GB" sz="1600" dirty="0">
              <a:latin typeface="Comic Sans MS" panose="030F0702030302020204" pitchFamily="66" charset="0"/>
            </a:endParaRPr>
          </a:p>
        </p:txBody>
      </p:sp>
      <p:sp>
        <p:nvSpPr>
          <p:cNvPr id="11" name="TextBox 10"/>
          <p:cNvSpPr txBox="1"/>
          <p:nvPr/>
        </p:nvSpPr>
        <p:spPr>
          <a:xfrm>
            <a:off x="2951313" y="6211669"/>
            <a:ext cx="1685109" cy="584775"/>
          </a:xfrm>
          <a:prstGeom prst="rect">
            <a:avLst/>
          </a:prstGeom>
          <a:noFill/>
        </p:spPr>
        <p:txBody>
          <a:bodyPr wrap="square" rtlCol="0">
            <a:spAutoFit/>
          </a:bodyPr>
          <a:lstStyle/>
          <a:p>
            <a:r>
              <a:rPr lang="en-GB" sz="3200" dirty="0" smtClean="0">
                <a:latin typeface="Comic Sans MS" panose="030F0702030302020204" pitchFamily="66" charset="0"/>
              </a:rPr>
              <a:t>Paper 2</a:t>
            </a:r>
            <a:endParaRPr lang="en-GB" sz="1600" dirty="0">
              <a:latin typeface="Comic Sans MS" panose="030F0702030302020204" pitchFamily="66" charset="0"/>
            </a:endParaRPr>
          </a:p>
        </p:txBody>
      </p:sp>
    </p:spTree>
    <p:extLst>
      <p:ext uri="{BB962C8B-B14F-4D97-AF65-F5344CB8AC3E}">
        <p14:creationId xmlns:p14="http://schemas.microsoft.com/office/powerpoint/2010/main" val="3360640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pic>
        <p:nvPicPr>
          <p:cNvPr id="14" name="Picture 13">
            <a:extLst>
              <a:ext uri="{FF2B5EF4-FFF2-40B4-BE49-F238E27FC236}">
                <a16:creationId xmlns:a16="http://schemas.microsoft.com/office/drawing/2014/main" id="{48FE2409-FCF6-4ECA-A2F2-792F454050C6}"/>
              </a:ext>
            </a:extLst>
          </p:cNvPr>
          <p:cNvPicPr>
            <a:picLocks noChangeAspect="1"/>
          </p:cNvPicPr>
          <p:nvPr/>
        </p:nvPicPr>
        <p:blipFill>
          <a:blip r:embed="rId3"/>
          <a:stretch>
            <a:fillRect/>
          </a:stretch>
        </p:blipFill>
        <p:spPr>
          <a:xfrm>
            <a:off x="118770" y="156210"/>
            <a:ext cx="3719146" cy="3581400"/>
          </a:xfrm>
          <a:prstGeom prst="rect">
            <a:avLst/>
          </a:prstGeom>
        </p:spPr>
      </p:pic>
      <p:pic>
        <p:nvPicPr>
          <p:cNvPr id="16" name="Picture 15">
            <a:extLst>
              <a:ext uri="{FF2B5EF4-FFF2-40B4-BE49-F238E27FC236}">
                <a16:creationId xmlns:a16="http://schemas.microsoft.com/office/drawing/2014/main" id="{DB5331B7-9118-4AAD-AF86-1AC0C2F85756}"/>
              </a:ext>
            </a:extLst>
          </p:cNvPr>
          <p:cNvPicPr>
            <a:picLocks noChangeAspect="1"/>
          </p:cNvPicPr>
          <p:nvPr/>
        </p:nvPicPr>
        <p:blipFill>
          <a:blip r:embed="rId4"/>
          <a:stretch>
            <a:fillRect/>
          </a:stretch>
        </p:blipFill>
        <p:spPr>
          <a:xfrm>
            <a:off x="118770" y="3933825"/>
            <a:ext cx="3719146" cy="1739858"/>
          </a:xfrm>
          <a:prstGeom prst="rect">
            <a:avLst/>
          </a:prstGeom>
        </p:spPr>
      </p:pic>
      <p:pic>
        <p:nvPicPr>
          <p:cNvPr id="17" name="Picture 16">
            <a:extLst>
              <a:ext uri="{FF2B5EF4-FFF2-40B4-BE49-F238E27FC236}">
                <a16:creationId xmlns:a16="http://schemas.microsoft.com/office/drawing/2014/main" id="{5C153877-5032-46F3-AA08-9F495D30DD6D}"/>
              </a:ext>
            </a:extLst>
          </p:cNvPr>
          <p:cNvPicPr>
            <a:picLocks noChangeAspect="1"/>
          </p:cNvPicPr>
          <p:nvPr/>
        </p:nvPicPr>
        <p:blipFill>
          <a:blip r:embed="rId5"/>
          <a:stretch>
            <a:fillRect/>
          </a:stretch>
        </p:blipFill>
        <p:spPr>
          <a:xfrm>
            <a:off x="4229427" y="267652"/>
            <a:ext cx="4286499" cy="2326957"/>
          </a:xfrm>
          <a:prstGeom prst="rect">
            <a:avLst/>
          </a:prstGeom>
        </p:spPr>
      </p:pic>
      <p:pic>
        <p:nvPicPr>
          <p:cNvPr id="18" name="Picture 17">
            <a:extLst>
              <a:ext uri="{FF2B5EF4-FFF2-40B4-BE49-F238E27FC236}">
                <a16:creationId xmlns:a16="http://schemas.microsoft.com/office/drawing/2014/main" id="{6A7CC327-2791-4364-AE8B-96E297241A2A}"/>
              </a:ext>
            </a:extLst>
          </p:cNvPr>
          <p:cNvPicPr>
            <a:picLocks noChangeAspect="1"/>
          </p:cNvPicPr>
          <p:nvPr/>
        </p:nvPicPr>
        <p:blipFill>
          <a:blip r:embed="rId6"/>
          <a:stretch>
            <a:fillRect/>
          </a:stretch>
        </p:blipFill>
        <p:spPr>
          <a:xfrm>
            <a:off x="4187999" y="2808923"/>
            <a:ext cx="4502969" cy="3781425"/>
          </a:xfrm>
          <a:prstGeom prst="rect">
            <a:avLst/>
          </a:prstGeom>
        </p:spPr>
      </p:pic>
      <p:pic>
        <p:nvPicPr>
          <p:cNvPr id="19" name="Picture 18">
            <a:extLst>
              <a:ext uri="{FF2B5EF4-FFF2-40B4-BE49-F238E27FC236}">
                <a16:creationId xmlns:a16="http://schemas.microsoft.com/office/drawing/2014/main" id="{1A98E537-76A6-4003-A829-EFEB3D3D85D7}"/>
              </a:ext>
            </a:extLst>
          </p:cNvPr>
          <p:cNvPicPr>
            <a:picLocks noChangeAspect="1"/>
          </p:cNvPicPr>
          <p:nvPr/>
        </p:nvPicPr>
        <p:blipFill>
          <a:blip r:embed="rId7"/>
          <a:stretch>
            <a:fillRect/>
          </a:stretch>
        </p:blipFill>
        <p:spPr>
          <a:xfrm>
            <a:off x="8819842" y="1163959"/>
            <a:ext cx="3372158" cy="2573651"/>
          </a:xfrm>
          <a:prstGeom prst="rect">
            <a:avLst/>
          </a:prstGeom>
        </p:spPr>
      </p:pic>
      <p:sp>
        <p:nvSpPr>
          <p:cNvPr id="8" name="TextBox 7"/>
          <p:cNvSpPr txBox="1"/>
          <p:nvPr/>
        </p:nvSpPr>
        <p:spPr>
          <a:xfrm>
            <a:off x="437510" y="5673683"/>
            <a:ext cx="3128650" cy="954107"/>
          </a:xfrm>
          <a:prstGeom prst="rect">
            <a:avLst/>
          </a:prstGeom>
          <a:noFill/>
        </p:spPr>
        <p:txBody>
          <a:bodyPr wrap="square" rtlCol="0">
            <a:spAutoFit/>
          </a:bodyPr>
          <a:lstStyle/>
          <a:p>
            <a:pPr algn="ctr"/>
            <a:r>
              <a:rPr lang="en-GB" sz="2800" dirty="0" smtClean="0">
                <a:latin typeface="Comic Sans MS" panose="030F0702030302020204" pitchFamily="66" charset="0"/>
              </a:rPr>
              <a:t>Examples from Paper 1</a:t>
            </a:r>
            <a:endParaRPr lang="en-GB" sz="1400" dirty="0">
              <a:latin typeface="Comic Sans MS" panose="030F0702030302020204" pitchFamily="66" charset="0"/>
            </a:endParaRPr>
          </a:p>
        </p:txBody>
      </p:sp>
    </p:spTree>
    <p:extLst>
      <p:ext uri="{BB962C8B-B14F-4D97-AF65-F5344CB8AC3E}">
        <p14:creationId xmlns:p14="http://schemas.microsoft.com/office/powerpoint/2010/main" val="329644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AA37F-9801-4029-9C07-9117B4FE77B4}"/>
              </a:ext>
            </a:extLst>
          </p:cNvPr>
          <p:cNvPicPr>
            <a:picLocks noChangeAspect="1"/>
          </p:cNvPicPr>
          <p:nvPr/>
        </p:nvPicPr>
        <p:blipFill>
          <a:blip r:embed="rId2"/>
          <a:stretch>
            <a:fillRect/>
          </a:stretch>
        </p:blipFill>
        <p:spPr>
          <a:xfrm>
            <a:off x="10444455" y="4848225"/>
            <a:ext cx="1628775" cy="2009775"/>
          </a:xfrm>
          <a:prstGeom prst="rect">
            <a:avLst/>
          </a:prstGeom>
        </p:spPr>
      </p:pic>
      <p:pic>
        <p:nvPicPr>
          <p:cNvPr id="6" name="Picture 5"/>
          <p:cNvPicPr>
            <a:picLocks noChangeAspect="1"/>
          </p:cNvPicPr>
          <p:nvPr/>
        </p:nvPicPr>
        <p:blipFill rotWithShape="1">
          <a:blip r:embed="rId3"/>
          <a:srcRect l="32958" t="16134" r="33768" b="5143"/>
          <a:stretch/>
        </p:blipFill>
        <p:spPr>
          <a:xfrm>
            <a:off x="310879" y="0"/>
            <a:ext cx="4868215" cy="6475497"/>
          </a:xfrm>
          <a:prstGeom prst="rect">
            <a:avLst/>
          </a:prstGeom>
        </p:spPr>
      </p:pic>
      <p:sp>
        <p:nvSpPr>
          <p:cNvPr id="7" name="Title 6"/>
          <p:cNvSpPr>
            <a:spLocks noGrp="1"/>
          </p:cNvSpPr>
          <p:nvPr>
            <p:ph type="title"/>
          </p:nvPr>
        </p:nvSpPr>
        <p:spPr>
          <a:xfrm>
            <a:off x="5678825" y="0"/>
            <a:ext cx="6064684" cy="1325563"/>
          </a:xfrm>
        </p:spPr>
        <p:txBody>
          <a:bodyPr/>
          <a:lstStyle/>
          <a:p>
            <a:r>
              <a:rPr lang="en-GB" dirty="0" smtClean="0"/>
              <a:t>Guidelines for Paper 2</a:t>
            </a:r>
            <a:endParaRPr lang="en-GB" dirty="0"/>
          </a:p>
        </p:txBody>
      </p:sp>
      <p:sp>
        <p:nvSpPr>
          <p:cNvPr id="8" name="TextBox 7"/>
          <p:cNvSpPr txBox="1"/>
          <p:nvPr/>
        </p:nvSpPr>
        <p:spPr>
          <a:xfrm>
            <a:off x="5678825" y="1423299"/>
            <a:ext cx="4601644" cy="4801314"/>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latin typeface="Comic Sans MS" panose="030F0702030302020204" pitchFamily="66" charset="0"/>
              </a:rPr>
              <a:t>Approx. 1 </a:t>
            </a:r>
            <a:r>
              <a:rPr lang="en-GB" sz="3600" dirty="0">
                <a:latin typeface="Comic Sans MS" panose="030F0702030302020204" pitchFamily="66" charset="0"/>
              </a:rPr>
              <a:t>hour </a:t>
            </a:r>
            <a:r>
              <a:rPr lang="en-GB" sz="3600" dirty="0" smtClean="0">
                <a:latin typeface="Comic Sans MS" panose="030F0702030302020204" pitchFamily="66" charset="0"/>
              </a:rPr>
              <a:t>to complete </a:t>
            </a:r>
            <a:r>
              <a:rPr lang="en-GB" sz="3600" dirty="0">
                <a:latin typeface="Comic Sans MS" panose="030F0702030302020204" pitchFamily="66" charset="0"/>
              </a:rPr>
              <a:t>the test</a:t>
            </a:r>
          </a:p>
          <a:p>
            <a:pPr marL="285750" indent="-285750">
              <a:buFont typeface="Arial" panose="020B0604020202020204" pitchFamily="34" charset="0"/>
              <a:buChar char="•"/>
            </a:pPr>
            <a:r>
              <a:rPr lang="en-GB" sz="3600" dirty="0">
                <a:latin typeface="Comic Sans MS" panose="030F0702030302020204" pitchFamily="66" charset="0"/>
              </a:rPr>
              <a:t>Read one text and answer the questions for that text before reading the second text</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3899852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3AE47C017C0F478BAA97AC3C6E2169" ma:contentTypeVersion="10" ma:contentTypeDescription="Create a new document." ma:contentTypeScope="" ma:versionID="d33e9f357ff9a9a616c4d1dcf965c089">
  <xsd:schema xmlns:xsd="http://www.w3.org/2001/XMLSchema" xmlns:xs="http://www.w3.org/2001/XMLSchema" xmlns:p="http://schemas.microsoft.com/office/2006/metadata/properties" xmlns:ns3="dd742910-c256-45fb-9eda-4b0134373c86" xmlns:ns4="20be67b4-8e9f-401e-8f37-d6074a0b78de" targetNamespace="http://schemas.microsoft.com/office/2006/metadata/properties" ma:root="true" ma:fieldsID="c3c5c068bfd1e05a1d6dca8ec070d605" ns3:_="" ns4:_="">
    <xsd:import namespace="dd742910-c256-45fb-9eda-4b0134373c86"/>
    <xsd:import namespace="20be67b4-8e9f-401e-8f37-d6074a0b78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42910-c256-45fb-9eda-4b0134373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be67b4-8e9f-401e-8f37-d6074a0b78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1F164-34E3-487B-916A-91F60AB50F3F}">
  <ds:schemaRefs>
    <ds:schemaRef ds:uri="http://schemas.microsoft.com/sharepoint/v3/contenttype/forms"/>
  </ds:schemaRefs>
</ds:datastoreItem>
</file>

<file path=customXml/itemProps2.xml><?xml version="1.0" encoding="utf-8"?>
<ds:datastoreItem xmlns:ds="http://schemas.openxmlformats.org/officeDocument/2006/customXml" ds:itemID="{7BE2C626-3171-4906-ABA5-B6F0349C61E5}">
  <ds:schemaRefs>
    <ds:schemaRef ds:uri="http://schemas.microsoft.com/office/infopath/2007/PartnerControls"/>
    <ds:schemaRef ds:uri="http://purl.org/dc/dcmitype/"/>
    <ds:schemaRef ds:uri="20be67b4-8e9f-401e-8f37-d6074a0b78de"/>
    <ds:schemaRef ds:uri="http://schemas.microsoft.com/office/2006/documentManagement/types"/>
    <ds:schemaRef ds:uri="dd742910-c256-45fb-9eda-4b0134373c86"/>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25ACB223-8480-4131-86A1-B9316D5C7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42910-c256-45fb-9eda-4b0134373c86"/>
    <ds:schemaRef ds:uri="20be67b4-8e9f-401e-8f37-d6074a0b7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992</TotalTime>
  <Words>905</Words>
  <Application>Microsoft Office PowerPoint</Application>
  <PresentationFormat>Widescreen</PresentationFormat>
  <Paragraphs>81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Comic Sans MS</vt:lpstr>
      <vt:lpstr>Office Theme</vt:lpstr>
      <vt:lpstr>Statutory  Assessment  Tests</vt:lpstr>
      <vt:lpstr>PowerPoint Presentation</vt:lpstr>
      <vt:lpstr>PowerPoint Presentation</vt:lpstr>
      <vt:lpstr>The papers are set and marked internally </vt:lpstr>
      <vt:lpstr>PowerPoint Presentation</vt:lpstr>
      <vt:lpstr>The tests take place in May.</vt:lpstr>
      <vt:lpstr>We have two reading tests, paper 1 has small amounts of text and then questions underneath it. Where as Paper 2 is made up of three separate texts, each becoming more challenging with the final text aimed at greater depth readers. </vt:lpstr>
      <vt:lpstr>PowerPoint Presentation</vt:lpstr>
      <vt:lpstr>Guidelines for Paper 2</vt:lpstr>
      <vt:lpstr>PowerPoint Presentation</vt:lpstr>
      <vt:lpstr>PowerPoint Presentation</vt:lpstr>
      <vt:lpstr>PowerPoint Presentation</vt:lpstr>
      <vt:lpstr>How to help your child at home:</vt:lpstr>
      <vt:lpstr>Spelling, Punctuation and Grammar are assessed through two external papers. </vt:lpstr>
      <vt:lpstr>PowerPoint Presentation</vt:lpstr>
      <vt:lpstr>PowerPoint Presentation</vt:lpstr>
      <vt:lpstr>PowerPoint Presentation</vt:lpstr>
      <vt:lpstr>How to help your child:</vt:lpstr>
      <vt:lpstr>The tests take place in May.</vt:lpstr>
      <vt:lpstr>Paper 1: Arithmetic (approx. 20 minutes)</vt:lpstr>
      <vt:lpstr>This the easiest paper  to revise for, as the  calculations follow  taught rules and  ‘procedures’.    Out of 25 possible  marks, this is a good  opportunity to get the  maximum marks</vt:lpstr>
      <vt:lpstr>Paper 2 ‘Reasoning’ (30 minutes)</vt:lpstr>
      <vt:lpstr>PowerPoint Presentation</vt:lpstr>
      <vt:lpstr>How to help your child: </vt:lpstr>
      <vt:lpstr>How to help your child: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Maths S.A.Ts</dc:title>
  <dc:creator>Anne Southall</dc:creator>
  <cp:lastModifiedBy>Hannah Lee</cp:lastModifiedBy>
  <cp:revision>61</cp:revision>
  <dcterms:created xsi:type="dcterms:W3CDTF">2018-01-29T19:40:29Z</dcterms:created>
  <dcterms:modified xsi:type="dcterms:W3CDTF">2022-02-08T21:25:30Z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0x010100703AE47C017C0F478BAA97AC3C6E2169</vt:lpwstr>
  </property>
</Properties>
</file>