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39"/>
  </p:notesMasterIdLst>
  <p:sldIdLst>
    <p:sldId id="355" r:id="rId5"/>
    <p:sldId id="735" r:id="rId6"/>
    <p:sldId id="1323" r:id="rId7"/>
    <p:sldId id="1324" r:id="rId8"/>
    <p:sldId id="1515" r:id="rId9"/>
    <p:sldId id="450" r:id="rId10"/>
    <p:sldId id="451" r:id="rId11"/>
    <p:sldId id="1530" r:id="rId12"/>
    <p:sldId id="1531" r:id="rId13"/>
    <p:sldId id="1532" r:id="rId14"/>
    <p:sldId id="1533" r:id="rId15"/>
    <p:sldId id="453" r:id="rId16"/>
    <p:sldId id="1486" r:id="rId17"/>
    <p:sldId id="1535" r:id="rId18"/>
    <p:sldId id="1536" r:id="rId19"/>
    <p:sldId id="1537" r:id="rId20"/>
    <p:sldId id="1538" r:id="rId21"/>
    <p:sldId id="282" r:id="rId22"/>
    <p:sldId id="1511" r:id="rId23"/>
    <p:sldId id="1539" r:id="rId24"/>
    <p:sldId id="1540" r:id="rId25"/>
    <p:sldId id="1541" r:id="rId26"/>
    <p:sldId id="1542" r:id="rId27"/>
    <p:sldId id="1543" r:id="rId28"/>
    <p:sldId id="1544" r:id="rId29"/>
    <p:sldId id="1545" r:id="rId30"/>
    <p:sldId id="1546" r:id="rId31"/>
    <p:sldId id="1547" r:id="rId32"/>
    <p:sldId id="1548" r:id="rId33"/>
    <p:sldId id="1549" r:id="rId34"/>
    <p:sldId id="1507" r:id="rId35"/>
    <p:sldId id="1508" r:id="rId36"/>
    <p:sldId id="1529" r:id="rId37"/>
    <p:sldId id="1510" r:id="rId3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AEDFE-A5BF-4709-860B-7E85519D6671}" v="1" dt="2021-01-23T13:15:05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" userId="3640a1cb-7272-419f-a87a-ef945a5a0fcc" providerId="ADAL" clId="{E57AEDFE-A5BF-4709-860B-7E85519D6671}"/>
    <pc:docChg chg="custSel addSld delSld modSld">
      <pc:chgData name="Jennifer" userId="3640a1cb-7272-419f-a87a-ef945a5a0fcc" providerId="ADAL" clId="{E57AEDFE-A5BF-4709-860B-7E85519D6671}" dt="2021-01-23T13:17:28.501" v="93" actId="6549"/>
      <pc:docMkLst>
        <pc:docMk/>
      </pc:docMkLst>
      <pc:sldChg chg="addSp modSp mod">
        <pc:chgData name="Jennifer" userId="3640a1cb-7272-419f-a87a-ef945a5a0fcc" providerId="ADAL" clId="{E57AEDFE-A5BF-4709-860B-7E85519D6671}" dt="2021-01-23T13:17:28.501" v="93" actId="6549"/>
        <pc:sldMkLst>
          <pc:docMk/>
          <pc:sldMk cId="2672875354" sldId="731"/>
        </pc:sldMkLst>
        <pc:spChg chg="mod">
          <ac:chgData name="Jennifer" userId="3640a1cb-7272-419f-a87a-ef945a5a0fcc" providerId="ADAL" clId="{E57AEDFE-A5BF-4709-860B-7E85519D6671}" dt="2021-01-23T13:17:28.501" v="93" actId="6549"/>
          <ac:spMkLst>
            <pc:docMk/>
            <pc:sldMk cId="2672875354" sldId="731"/>
            <ac:spMk id="7" creationId="{8C3A96BB-0C70-49D3-A528-5DC0B60154F1}"/>
          </ac:spMkLst>
        </pc:spChg>
        <pc:picChg chg="add mod">
          <ac:chgData name="Jennifer" userId="3640a1cb-7272-419f-a87a-ef945a5a0fcc" providerId="ADAL" clId="{E57AEDFE-A5BF-4709-860B-7E85519D6671}" dt="2021-01-23T13:16:24.346" v="23" actId="1076"/>
          <ac:picMkLst>
            <pc:docMk/>
            <pc:sldMk cId="2672875354" sldId="731"/>
            <ac:picMk id="4" creationId="{8BDC4D2B-DB0E-45A6-83F3-7CA71C61E81F}"/>
          </ac:picMkLst>
        </pc:picChg>
        <pc:picChg chg="mod modCrop">
          <ac:chgData name="Jennifer" userId="3640a1cb-7272-419f-a87a-ef945a5a0fcc" providerId="ADAL" clId="{E57AEDFE-A5BF-4709-860B-7E85519D6671}" dt="2021-01-23T13:16:14.584" v="16" actId="1076"/>
          <ac:picMkLst>
            <pc:docMk/>
            <pc:sldMk cId="2672875354" sldId="731"/>
            <ac:picMk id="5" creationId="{3D7EDA08-FC0D-4070-984A-24E9FEA81793}"/>
          </ac:picMkLst>
        </pc:picChg>
        <pc:picChg chg="mod">
          <ac:chgData name="Jennifer" userId="3640a1cb-7272-419f-a87a-ef945a5a0fcc" providerId="ADAL" clId="{E57AEDFE-A5BF-4709-860B-7E85519D6671}" dt="2021-01-23T13:16:13.576" v="15" actId="1076"/>
          <ac:picMkLst>
            <pc:docMk/>
            <pc:sldMk cId="2672875354" sldId="731"/>
            <ac:picMk id="8" creationId="{3ED62399-954A-4223-BFE6-E54C47197BC7}"/>
          </ac:picMkLst>
        </pc:picChg>
        <pc:picChg chg="mod">
          <ac:chgData name="Jennifer" userId="3640a1cb-7272-419f-a87a-ef945a5a0fcc" providerId="ADAL" clId="{E57AEDFE-A5BF-4709-860B-7E85519D6671}" dt="2021-01-23T13:16:23.008" v="22" actId="1076"/>
          <ac:picMkLst>
            <pc:docMk/>
            <pc:sldMk cId="2672875354" sldId="731"/>
            <ac:picMk id="10" creationId="{962D7A3D-5E4E-4F1B-B866-BC145E6E400D}"/>
          </ac:picMkLst>
        </pc:picChg>
      </pc:sldChg>
      <pc:sldChg chg="add">
        <pc:chgData name="Jennifer" userId="3640a1cb-7272-419f-a87a-ef945a5a0fcc" providerId="ADAL" clId="{E57AEDFE-A5BF-4709-860B-7E85519D6671}" dt="2021-01-23T13:15:05.708" v="5"/>
        <pc:sldMkLst>
          <pc:docMk/>
          <pc:sldMk cId="4132363741" sldId="1189"/>
        </pc:sldMkLst>
      </pc:sldChg>
      <pc:sldChg chg="add">
        <pc:chgData name="Jennifer" userId="3640a1cb-7272-419f-a87a-ef945a5a0fcc" providerId="ADAL" clId="{E57AEDFE-A5BF-4709-860B-7E85519D6671}" dt="2021-01-23T13:15:05.708" v="5"/>
        <pc:sldMkLst>
          <pc:docMk/>
          <pc:sldMk cId="1879488326" sldId="1203"/>
        </pc:sldMkLst>
      </pc:sldChg>
      <pc:sldChg chg="add">
        <pc:chgData name="Jennifer" userId="3640a1cb-7272-419f-a87a-ef945a5a0fcc" providerId="ADAL" clId="{E57AEDFE-A5BF-4709-860B-7E85519D6671}" dt="2021-01-23T13:15:05.708" v="5"/>
        <pc:sldMkLst>
          <pc:docMk/>
          <pc:sldMk cId="3910763123" sldId="1204"/>
        </pc:sldMkLst>
      </pc:sldChg>
      <pc:sldChg chg="del">
        <pc:chgData name="Jennifer" userId="3640a1cb-7272-419f-a87a-ef945a5a0fcc" providerId="ADAL" clId="{E57AEDFE-A5BF-4709-860B-7E85519D6671}" dt="2021-01-23T13:14:48.305" v="0" actId="47"/>
        <pc:sldMkLst>
          <pc:docMk/>
          <pc:sldMk cId="2499492629" sldId="1209"/>
        </pc:sldMkLst>
      </pc:sldChg>
      <pc:sldChg chg="del">
        <pc:chgData name="Jennifer" userId="3640a1cb-7272-419f-a87a-ef945a5a0fcc" providerId="ADAL" clId="{E57AEDFE-A5BF-4709-860B-7E85519D6671}" dt="2021-01-23T13:14:49.458" v="1" actId="47"/>
        <pc:sldMkLst>
          <pc:docMk/>
          <pc:sldMk cId="3362672921" sldId="1210"/>
        </pc:sldMkLst>
      </pc:sldChg>
      <pc:sldChg chg="del">
        <pc:chgData name="Jennifer" userId="3640a1cb-7272-419f-a87a-ef945a5a0fcc" providerId="ADAL" clId="{E57AEDFE-A5BF-4709-860B-7E85519D6671}" dt="2021-01-23T13:14:51.226" v="2" actId="47"/>
        <pc:sldMkLst>
          <pc:docMk/>
          <pc:sldMk cId="3534858607" sldId="1211"/>
        </pc:sldMkLst>
      </pc:sldChg>
      <pc:sldChg chg="del">
        <pc:chgData name="Jennifer" userId="3640a1cb-7272-419f-a87a-ef945a5a0fcc" providerId="ADAL" clId="{E57AEDFE-A5BF-4709-860B-7E85519D6671}" dt="2021-01-23T13:14:51.811" v="3" actId="47"/>
        <pc:sldMkLst>
          <pc:docMk/>
          <pc:sldMk cId="3906289424" sldId="1212"/>
        </pc:sldMkLst>
      </pc:sldChg>
      <pc:sldChg chg="del">
        <pc:chgData name="Jennifer" userId="3640a1cb-7272-419f-a87a-ef945a5a0fcc" providerId="ADAL" clId="{E57AEDFE-A5BF-4709-860B-7E85519D6671}" dt="2021-01-23T13:14:52.939" v="4" actId="47"/>
        <pc:sldMkLst>
          <pc:docMk/>
          <pc:sldMk cId="1481187762" sldId="12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4C2FB-CAB9-41CA-8668-C877EAE7B07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EC73E-330F-4B18-AA1D-D2352EBEA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1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971-FC12-4A75-A897-523E397E174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294A3E-078F-47B9-BA9F-8D083A0B7F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971-FC12-4A75-A897-523E397E174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4A3E-078F-47B9-BA9F-8D083A0B7F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971-FC12-4A75-A897-523E397E174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4A3E-078F-47B9-BA9F-8D083A0B7F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5FE8DEB7-C98E-45AE-B6DE-48B20106DBF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7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5FE8DEB7-C98E-45AE-B6DE-48B20106DBF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74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5FE8DEB7-C98E-45AE-B6DE-48B20106DBF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74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1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94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1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2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1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43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971-FC12-4A75-A897-523E397E174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4A3E-078F-47B9-BA9F-8D083A0B7F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971-FC12-4A75-A897-523E397E174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294A3E-078F-47B9-BA9F-8D083A0B7F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971-FC12-4A75-A897-523E397E174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4A3E-078F-47B9-BA9F-8D083A0B7F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971-FC12-4A75-A897-523E397E174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4A3E-078F-47B9-BA9F-8D083A0B7F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971-FC12-4A75-A897-523E397E174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4A3E-078F-47B9-BA9F-8D083A0B7F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971-FC12-4A75-A897-523E397E174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4A3E-078F-47B9-BA9F-8D083A0B7F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971-FC12-4A75-A897-523E397E174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4A3E-078F-47B9-BA9F-8D083A0B7FA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8971-FC12-4A75-A897-523E397E174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294A3E-078F-47B9-BA9F-8D083A0B7FA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9AF8971-FC12-4A75-A897-523E397E174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8294A3E-078F-47B9-BA9F-8D083A0B7F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andle-flame-no-reflection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istsresource.org/studies/environment/pollution-environment/effects-of-antibacterial-agent-triclosan-and-bpa-on-human-immune-functio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xvNtrcDI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amily.gonoodle.com/activities/kidz-bop-kids-fight-song?utm_content=teacher&amp;utm_medium=4038126&amp;utm_campaign=share_link&amp;utm_term=kidz-bop-kids-fight-song&amp;utm_source=clipboar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istsresource.org/studies/environment/pollution-environment/effects-of-antibacterial-agent-triclosan-and-bpa-on-human-immune-functio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0046734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dirty="0" err="1" smtClean="0"/>
              <a:t>wednesday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aseline="30000" dirty="0" smtClean="0"/>
              <a:t>3rd </a:t>
            </a:r>
            <a:r>
              <a:rPr lang="en-GB" baseline="30000" dirty="0" err="1" smtClean="0"/>
              <a:t>february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21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B64C72F-57B6-49E5-B429-8EDAEF5C4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14"/>
          <a:stretch/>
        </p:blipFill>
        <p:spPr>
          <a:xfrm>
            <a:off x="2089123" y="44624"/>
            <a:ext cx="4461258" cy="2414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296C1C-A993-473E-840F-7121E8878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48"/>
          <a:stretch/>
        </p:blipFill>
        <p:spPr>
          <a:xfrm>
            <a:off x="2168451" y="2268499"/>
            <a:ext cx="4302602" cy="45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4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E1C5607-C524-493F-97A7-6B465D308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33" y="175016"/>
            <a:ext cx="6707031" cy="20162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1D62617-A488-4F33-A0D3-9756440D2DCE}"/>
              </a:ext>
            </a:extLst>
          </p:cNvPr>
          <p:cNvSpPr txBox="1">
            <a:spLocks/>
          </p:cNvSpPr>
          <p:nvPr/>
        </p:nvSpPr>
        <p:spPr>
          <a:xfrm>
            <a:off x="755576" y="2384884"/>
            <a:ext cx="7254747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800" b="0" dirty="0">
              <a:latin typeface="NTFPreCursive" panose="03000400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73ACE1-1B6D-4F8A-803C-AA52B044DC4B}"/>
              </a:ext>
            </a:extLst>
          </p:cNvPr>
          <p:cNvSpPr txBox="1"/>
          <p:nvPr/>
        </p:nvSpPr>
        <p:spPr>
          <a:xfrm>
            <a:off x="62468" y="2354550"/>
            <a:ext cx="88300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TFPreCursive" panose="03000400000000000000" pitchFamily="66" charset="0"/>
              </a:rPr>
              <a:t>If there are any numbers that you find tricky then keep practising writing and reading these numbers.</a:t>
            </a:r>
          </a:p>
          <a:p>
            <a:pPr algn="ctr"/>
            <a:endParaRPr lang="en-GB" sz="2800" dirty="0">
              <a:latin typeface="NTFPreCursive" panose="03000400000000000000" pitchFamily="66" charset="0"/>
            </a:endParaRP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NTFPreCursive" panose="03000400000000000000" pitchFamily="66" charset="0"/>
              </a:rPr>
              <a:t>Challenge: </a:t>
            </a:r>
          </a:p>
          <a:p>
            <a:pPr algn="ctr"/>
            <a:r>
              <a:rPr lang="en-GB" sz="2800" dirty="0">
                <a:latin typeface="NTFPreCursive" panose="03000400000000000000" pitchFamily="66" charset="0"/>
              </a:rPr>
              <a:t>For those who can count confidently to 50, keep practising with numbers to 100. </a:t>
            </a:r>
          </a:p>
          <a:p>
            <a:pPr algn="ctr"/>
            <a:r>
              <a:rPr lang="en-GB" sz="2800" dirty="0">
                <a:latin typeface="NTFPreCursive" panose="03000400000000000000" pitchFamily="66" charset="0"/>
              </a:rPr>
              <a:t>Can you make the numbers 72 and 84 using our tens and ones pictures?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C9EAE61-67A7-4E67-BE6A-9552B087D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5558988"/>
            <a:ext cx="352425" cy="1057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B012A3D-3279-4D26-AAD0-52C6137E8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550" y="6340038"/>
            <a:ext cx="485775" cy="27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851D109-0D79-4F6D-AAF2-F5B2C985E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455" y="5558988"/>
            <a:ext cx="352425" cy="1057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D307495-D39A-4073-9B40-F4B819FA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22" y="5558987"/>
            <a:ext cx="352425" cy="10572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65B1107-100E-4335-AC90-BDCE288C5300}"/>
              </a:ext>
            </a:extLst>
          </p:cNvPr>
          <p:cNvSpPr txBox="1"/>
          <p:nvPr/>
        </p:nvSpPr>
        <p:spPr>
          <a:xfrm>
            <a:off x="2273269" y="592586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251446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Snack time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4" y="1772816"/>
            <a:ext cx="8285376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16042"/>
          </a:xfrm>
        </p:spPr>
        <p:txBody>
          <a:bodyPr/>
          <a:lstStyle/>
          <a:p>
            <a:r>
              <a:rPr lang="en-GB" dirty="0"/>
              <a:t>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57403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NTFPreCursive" panose="03000400000000000000" pitchFamily="66" charset="0"/>
              </a:rPr>
              <a:t>L.O</a:t>
            </a:r>
            <a:r>
              <a:rPr lang="en-GB" sz="3200" dirty="0">
                <a:latin typeface="NTFPreCursive" panose="03000400000000000000" pitchFamily="66" charset="0"/>
              </a:rPr>
              <a:t>. I can </a:t>
            </a:r>
            <a:r>
              <a:rPr lang="en-GB" sz="3200" dirty="0" smtClean="0">
                <a:latin typeface="NTFPreCursive" panose="03000400000000000000" pitchFamily="66" charset="0"/>
              </a:rPr>
              <a:t>start to use capital letters for ‘naming words.’</a:t>
            </a:r>
          </a:p>
          <a:p>
            <a:endParaRPr lang="en-GB" sz="2800" dirty="0" smtClean="0">
              <a:latin typeface="NTFPreCursive" panose="03000400000000000000" pitchFamily="66" charset="0"/>
            </a:endParaRPr>
          </a:p>
          <a:p>
            <a:r>
              <a:rPr lang="en-GB" sz="2800" dirty="0" smtClean="0">
                <a:latin typeface="NTFPreCursive" panose="03000400000000000000" pitchFamily="66" charset="0"/>
              </a:rPr>
              <a:t>We are doing a really good job of starting our sentences with capital letters. Now we need to start thinking about using capital letters for names.</a:t>
            </a:r>
          </a:p>
          <a:p>
            <a:endParaRPr lang="en-GB" sz="2800" dirty="0">
              <a:latin typeface="NTFPreCursive" panose="03000400000000000000" pitchFamily="66" charset="0"/>
            </a:endParaRPr>
          </a:p>
          <a:p>
            <a:r>
              <a:rPr lang="en-GB" sz="2800" dirty="0" smtClean="0">
                <a:latin typeface="NTFPreCursive" panose="03000400000000000000" pitchFamily="66" charset="0"/>
              </a:rPr>
              <a:t>So…..when should we use a capital letter?</a:t>
            </a:r>
          </a:p>
          <a:p>
            <a:pPr marL="457200" indent="-457200">
              <a:buFontTx/>
              <a:buChar char="-"/>
            </a:pPr>
            <a:endParaRPr lang="en-GB" sz="3200" dirty="0">
              <a:latin typeface="NTF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2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="" xmlns:a16="http://schemas.microsoft.com/office/drawing/2014/main" id="{AA055E80-98C0-4257-B120-F0FCC73A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  <a:t>Starting Sentences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="" xmlns:a16="http://schemas.microsoft.com/office/drawing/2014/main" id="{E7BAE31F-51EE-44A7-B1A8-43CF1A3DC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699" y="2157326"/>
            <a:ext cx="4424362" cy="26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tx1"/>
                </a:solidFill>
                <a:latin typeface="NTFPreCursive" panose="03000400000000000000" pitchFamily="66" charset="0"/>
              </a:rPr>
              <a:t>Capital letters are always</a:t>
            </a:r>
            <a:br>
              <a:rPr lang="en-GB" altLang="en-US" sz="4000" dirty="0">
                <a:solidFill>
                  <a:schemeClr val="tx1"/>
                </a:solidFill>
                <a:latin typeface="NTFPreCursive" panose="03000400000000000000" pitchFamily="66" charset="0"/>
              </a:rPr>
            </a:br>
            <a:r>
              <a:rPr lang="en-GB" altLang="en-US" sz="4000" dirty="0">
                <a:solidFill>
                  <a:schemeClr val="tx1"/>
                </a:solidFill>
                <a:latin typeface="NTFPreCursive" panose="03000400000000000000" pitchFamily="66" charset="0"/>
              </a:rPr>
              <a:t> used to start sentences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chemeClr val="tx1"/>
              </a:solidFill>
              <a:latin typeface="NTFPreCursive" panose="03000400000000000000" pitchFamily="66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u="sng" dirty="0">
                <a:solidFill>
                  <a:srgbClr val="FF0000"/>
                </a:solidFill>
                <a:latin typeface="NTFPreCursive" panose="03000400000000000000" pitchFamily="66" charset="0"/>
              </a:rPr>
              <a:t>H</a:t>
            </a:r>
            <a:r>
              <a:rPr lang="en-GB" altLang="en-US" sz="4000" dirty="0">
                <a:solidFill>
                  <a:schemeClr val="tx1"/>
                </a:solidFill>
                <a:latin typeface="NTFPreCursive" panose="03000400000000000000" pitchFamily="66" charset="0"/>
              </a:rPr>
              <a:t>e loves to eat cake!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="" xmlns:a16="http://schemas.microsoft.com/office/drawing/2014/main" id="{4B386850-EF20-44CC-A36C-5D77C33CF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3"/>
          <a:stretch>
            <a:fillRect/>
          </a:stretch>
        </p:blipFill>
        <p:spPr bwMode="auto">
          <a:xfrm>
            <a:off x="671513" y="1644650"/>
            <a:ext cx="35814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1">
            <a:extLst>
              <a:ext uri="{FF2B5EF4-FFF2-40B4-BE49-F238E27FC236}">
                <a16:creationId xmlns="" xmlns:a16="http://schemas.microsoft.com/office/drawing/2014/main" id="{2C280C05-EE19-437A-A1D4-498B710C9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viviannguyen(@flickr.com)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6895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="" xmlns:a16="http://schemas.microsoft.com/office/drawing/2014/main" id="{460E6A99-86E9-41AE-8D28-3E2A7A3C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378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92D050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  <a:t>Proper Nouns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89ACC3AA-E4C4-4F07-84D6-C3C182FD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1185102"/>
            <a:ext cx="7559675" cy="16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NTFPreCursive" panose="03000400000000000000" pitchFamily="66" charset="0"/>
                <a:cs typeface="Arial" panose="020B0604020202020204" pitchFamily="34" charset="0"/>
              </a:rPr>
              <a:t>Noun</a:t>
            </a:r>
            <a:r>
              <a:rPr lang="en-US" altLang="en-US" sz="2400" dirty="0">
                <a:solidFill>
                  <a:schemeClr val="tx1"/>
                </a:solidFill>
                <a:latin typeface="NTFPreCursive" panose="03000400000000000000" pitchFamily="66" charset="0"/>
                <a:cs typeface="Arial" panose="020B0604020202020204" pitchFamily="34" charset="0"/>
              </a:rPr>
              <a:t>s are naming words.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NTFPreCursive" panose="03000400000000000000" pitchFamily="66" charset="0"/>
                <a:cs typeface="Arial" panose="020B0604020202020204" pitchFamily="34" charset="0"/>
              </a:rPr>
              <a:t>Proper nouns are naming words for individual people, places, days  of the week and months of the year.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NTFPreCursive" panose="03000400000000000000" pitchFamily="66" charset="0"/>
                <a:cs typeface="Arial" panose="020B0604020202020204" pitchFamily="34" charset="0"/>
              </a:rPr>
              <a:t>Proper nouns all need capital letters.</a:t>
            </a:r>
            <a:r>
              <a:rPr lang="en-GB" altLang="en-US" sz="2400" b="1" dirty="0">
                <a:solidFill>
                  <a:schemeClr val="tx1"/>
                </a:solidFill>
                <a:latin typeface="NTFPreCursive" panose="03000400000000000000" pitchFamily="66" charset="0"/>
                <a:cs typeface="Arial" panose="020B0604020202020204" pitchFamily="34" charset="0"/>
              </a:rPr>
              <a:t> </a:t>
            </a:r>
            <a:endParaRPr lang="en-GB" altLang="en-US" sz="2400" dirty="0">
              <a:solidFill>
                <a:schemeClr val="tx1"/>
              </a:solidFill>
              <a:latin typeface="NTFPreCursive" panose="03000400000000000000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EC432EC-C231-4925-8EB9-2FC9EECD0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74649"/>
              </p:ext>
            </p:extLst>
          </p:nvPr>
        </p:nvGraphicFramePr>
        <p:xfrm>
          <a:off x="1368926" y="3095934"/>
          <a:ext cx="6096000" cy="3133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3598093092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1100104758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Common Nouns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Proper Nouns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="" xmlns:a16="http://schemas.microsoft.com/office/drawing/2014/main" val="1119590798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girl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Helen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="" xmlns:a16="http://schemas.microsoft.com/office/drawing/2014/main" val="2235922714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country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England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="" xmlns:a16="http://schemas.microsoft.com/office/drawing/2014/main" val="3702718912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city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Sheffield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="" xmlns:a16="http://schemas.microsoft.com/office/drawing/2014/main" val="3467592544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football</a:t>
                      </a:r>
                      <a:r>
                        <a:rPr lang="en-GB" sz="1800" baseline="0" dirty="0"/>
                        <a:t> team </a:t>
                      </a:r>
                      <a:endParaRPr lang="en-GB"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Nottingham Forest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="" xmlns:a16="http://schemas.microsoft.com/office/drawing/2014/main" val="3980257638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day/month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Monday/September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="" xmlns:a16="http://schemas.microsoft.com/office/drawing/2014/main" val="2245583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2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="" xmlns:a16="http://schemas.microsoft.com/office/drawing/2014/main" id="{9F7E79BA-9D30-45A1-ADF7-FE621C42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801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92D050"/>
                </a:solidFill>
                <a:latin typeface="Twinkl" pitchFamily="2" charset="0"/>
              </a:rPr>
              <a:t>Activity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F0F3CDE4-E77B-4AE4-96BC-92E8FB1CF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54320"/>
            <a:ext cx="7632700" cy="143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NTFPreCursive" panose="03000400000000000000" pitchFamily="66" charset="0"/>
              </a:rPr>
              <a:t>Can you spot the proper nouns in these sentences and add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NTFPreCursive" panose="03000400000000000000" pitchFamily="66" charset="0"/>
              </a:rPr>
              <a:t>capital letters to the beginning of them?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NTFPreCursive" panose="03000400000000000000" pitchFamily="66" charset="0"/>
              </a:rPr>
              <a:t>Have a go on your whiteboard.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55ACA94B-456E-4FD9-B570-9DBB8CA59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2657475"/>
            <a:ext cx="349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ben and susan went to australia for their holidays.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E345A9D-37EB-4E02-9CB4-261467F64537}"/>
              </a:ext>
            </a:extLst>
          </p:cNvPr>
          <p:cNvGrpSpPr>
            <a:grpSpLocks/>
          </p:cNvGrpSpPr>
          <p:nvPr/>
        </p:nvGrpSpPr>
        <p:grpSpPr bwMode="auto">
          <a:xfrm>
            <a:off x="4857750" y="2592388"/>
            <a:ext cx="3705225" cy="923925"/>
            <a:chOff x="4857225" y="2642532"/>
            <a:chExt cx="3706536" cy="92278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2CE6FA3A-3E95-49DB-95EE-172190D9A992}"/>
                </a:ext>
              </a:extLst>
            </p:cNvPr>
            <p:cNvSpPr/>
            <p:nvPr/>
          </p:nvSpPr>
          <p:spPr>
            <a:xfrm>
              <a:off x="4857225" y="2642532"/>
              <a:ext cx="3473091" cy="92278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92D050"/>
                </a:solidFill>
              </a:endParaRPr>
            </a:p>
          </p:txBody>
        </p:sp>
        <p:sp>
          <p:nvSpPr>
            <p:cNvPr id="13324" name="Rectangle 4">
              <a:extLst>
                <a:ext uri="{FF2B5EF4-FFF2-40B4-BE49-F238E27FC236}">
                  <a16:creationId xmlns="" xmlns:a16="http://schemas.microsoft.com/office/drawing/2014/main" id="{84903FF2-162F-4072-8731-7DF715CC9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591" y="2707779"/>
              <a:ext cx="3496170" cy="76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Ben and Susan went to Australia for their holidays.</a:t>
              </a:r>
            </a:p>
          </p:txBody>
        </p:sp>
      </p:grpSp>
      <p:sp>
        <p:nvSpPr>
          <p:cNvPr id="13318" name="Rectangle 6">
            <a:extLst>
              <a:ext uri="{FF2B5EF4-FFF2-40B4-BE49-F238E27FC236}">
                <a16:creationId xmlns="" xmlns:a16="http://schemas.microsoft.com/office/drawing/2014/main" id="{7BC05416-C2B4-4A78-B8DE-A7D700BB7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3968750"/>
            <a:ext cx="34956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owen supports hull city fc.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279D1A2-1944-4484-9ABF-642AAE34AF00}"/>
              </a:ext>
            </a:extLst>
          </p:cNvPr>
          <p:cNvGrpSpPr>
            <a:grpSpLocks/>
          </p:cNvGrpSpPr>
          <p:nvPr/>
        </p:nvGrpSpPr>
        <p:grpSpPr bwMode="auto">
          <a:xfrm>
            <a:off x="4857750" y="3733800"/>
            <a:ext cx="3638550" cy="923925"/>
            <a:chOff x="4857224" y="3743637"/>
            <a:chExt cx="3639425" cy="92278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B527642E-CC2B-440D-AE1D-0EB9CAF4D054}"/>
                </a:ext>
              </a:extLst>
            </p:cNvPr>
            <p:cNvSpPr/>
            <p:nvPr/>
          </p:nvSpPr>
          <p:spPr>
            <a:xfrm>
              <a:off x="4857224" y="3743637"/>
              <a:ext cx="3472698" cy="92278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92D050"/>
                </a:solidFill>
              </a:endParaRPr>
            </a:p>
          </p:txBody>
        </p:sp>
        <p:sp>
          <p:nvSpPr>
            <p:cNvPr id="13322" name="Rectangle 8">
              <a:extLst>
                <a:ext uri="{FF2B5EF4-FFF2-40B4-BE49-F238E27FC236}">
                  <a16:creationId xmlns="" xmlns:a16="http://schemas.microsoft.com/office/drawing/2014/main" id="{66F7C6B1-B767-4766-94D1-66A09BAFB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479" y="3978438"/>
              <a:ext cx="3496170" cy="45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Owen supports Hull City FC.</a:t>
              </a:r>
            </a:p>
          </p:txBody>
        </p:sp>
      </p:grpSp>
      <p:pic>
        <p:nvPicPr>
          <p:cNvPr id="13320" name="Picture 11">
            <a:extLst>
              <a:ext uri="{FF2B5EF4-FFF2-40B4-BE49-F238E27FC236}">
                <a16:creationId xmlns="" xmlns:a16="http://schemas.microsoft.com/office/drawing/2014/main" id="{218A2E2F-A922-4A8A-A293-41911B7B9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9" b="29112"/>
          <a:stretch>
            <a:fillRect/>
          </a:stretch>
        </p:blipFill>
        <p:spPr bwMode="auto">
          <a:xfrm>
            <a:off x="1071563" y="4929188"/>
            <a:ext cx="72580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6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NTFPreCursive" panose="03000400000000000000" pitchFamily="66" charset="0"/>
              </a:rPr>
              <a:t>Can you write the names of 5 countries around the world and include the capital letter correctly?</a:t>
            </a:r>
            <a:endParaRPr lang="en-GB" sz="4000" dirty="0">
              <a:latin typeface="NTF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6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27847"/>
            <a:ext cx="8496944" cy="840914"/>
          </a:xfrm>
        </p:spPr>
        <p:txBody>
          <a:bodyPr>
            <a:normAutofit/>
          </a:bodyPr>
          <a:lstStyle/>
          <a:p>
            <a:r>
              <a:rPr lang="en-GB"/>
              <a:t>LUNCHTIME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3"/>
            <a:ext cx="4680520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052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“Bless us o God…….”</a:t>
            </a:r>
          </a:p>
        </p:txBody>
      </p:sp>
    </p:spTree>
    <p:extLst>
      <p:ext uri="{BB962C8B-B14F-4D97-AF65-F5344CB8AC3E}">
        <p14:creationId xmlns:p14="http://schemas.microsoft.com/office/powerpoint/2010/main" val="275663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MEDITATION</a:t>
            </a:r>
          </a:p>
        </p:txBody>
      </p:sp>
      <p:pic>
        <p:nvPicPr>
          <p:cNvPr id="5" name="Content Placeholder 4" descr="A candle that is lit up at night&#10;&#10;Description generated with high confidence">
            <a:extLst>
              <a:ext uri="{FF2B5EF4-FFF2-40B4-BE49-F238E27FC236}">
                <a16:creationId xmlns:a16="http://schemas.microsoft.com/office/drawing/2014/main" xmlns="" id="{5E1BEC6A-D85A-403E-9681-D124106E8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693612" y="1752600"/>
            <a:ext cx="5147175" cy="4373563"/>
          </a:xfrm>
        </p:spPr>
      </p:pic>
    </p:spTree>
    <p:extLst>
      <p:ext uri="{BB962C8B-B14F-4D97-AF65-F5344CB8AC3E}">
        <p14:creationId xmlns:p14="http://schemas.microsoft.com/office/powerpoint/2010/main" val="155270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756002"/>
          </a:xfrm>
        </p:spPr>
        <p:txBody>
          <a:bodyPr>
            <a:normAutofit/>
          </a:bodyPr>
          <a:lstStyle/>
          <a:p>
            <a:r>
              <a:rPr lang="en-GB" dirty="0"/>
              <a:t>Morning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" y="908720"/>
            <a:ext cx="8472812" cy="5217443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NTFPreCursive" panose="03000400000000000000" pitchFamily="66" charset="0"/>
              </a:rPr>
              <a:t>Handwriting challenge!</a:t>
            </a:r>
          </a:p>
          <a:p>
            <a:pPr algn="ctr"/>
            <a:r>
              <a:rPr lang="en-GB" sz="3200" dirty="0" smtClean="0">
                <a:solidFill>
                  <a:srgbClr val="0070C0"/>
                </a:solidFill>
                <a:latin typeface="NTFPreCursive" panose="03000400000000000000" pitchFamily="66" charset="0"/>
              </a:rPr>
              <a:t>Write out the three common exceptions words below 5 times each.</a:t>
            </a:r>
            <a:endParaRPr lang="en-GB" sz="3200" dirty="0">
              <a:solidFill>
                <a:srgbClr val="0070C0"/>
              </a:solidFill>
              <a:latin typeface="NTFPreCursive" panose="03000400000000000000" pitchFamily="66" charset="0"/>
            </a:endParaRPr>
          </a:p>
          <a:p>
            <a:pPr algn="ctr"/>
            <a:r>
              <a:rPr lang="en-GB" sz="3200" dirty="0">
                <a:solidFill>
                  <a:srgbClr val="0070C0"/>
                </a:solidFill>
                <a:latin typeface="NTFPreCursive" panose="03000400000000000000" pitchFamily="66" charset="0"/>
              </a:rPr>
              <a:t> </a:t>
            </a:r>
            <a:r>
              <a:rPr lang="en-GB" sz="6600" b="0" dirty="0">
                <a:latin typeface="NTFPreCursive" panose="03000400000000000000" pitchFamily="66" charset="0"/>
              </a:rPr>
              <a:t>  </a:t>
            </a:r>
            <a:r>
              <a:rPr lang="en-GB" sz="6600" b="0" dirty="0" smtClean="0">
                <a:latin typeface="NTFPreCursive" panose="03000400000000000000" pitchFamily="66" charset="0"/>
              </a:rPr>
              <a:t>where   there   here</a:t>
            </a:r>
            <a:endParaRPr lang="en-GB" sz="6600" b="0" dirty="0">
              <a:latin typeface="NTFPreCursive" panose="03000400000000000000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55" b="18594"/>
          <a:stretch/>
        </p:blipFill>
        <p:spPr bwMode="auto">
          <a:xfrm>
            <a:off x="2770915" y="4785526"/>
            <a:ext cx="3812998" cy="191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929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235" y="2376806"/>
            <a:ext cx="6224758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Science </a:t>
            </a:r>
            <a:br>
              <a:rPr lang="en-GB" dirty="0" smtClean="0"/>
            </a:br>
            <a:r>
              <a:rPr lang="en-GB" sz="3100" b="1" dirty="0" smtClean="0"/>
              <a:t>Everyday Materials</a:t>
            </a:r>
            <a:endParaRPr lang="en-GB" sz="3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550" y="655185"/>
            <a:ext cx="2407444" cy="1628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02" y="463043"/>
            <a:ext cx="1990759" cy="183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79" y="4443005"/>
            <a:ext cx="1571625" cy="1352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748" y="4413341"/>
            <a:ext cx="2293144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764" y="3850277"/>
            <a:ext cx="2252912" cy="2328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693" y="436281"/>
            <a:ext cx="1482227" cy="229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45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28" y="46962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LO: I can </a:t>
            </a:r>
            <a:r>
              <a:rPr lang="en-US" b="1" dirty="0" err="1" smtClean="0"/>
              <a:t>recognise</a:t>
            </a:r>
            <a:r>
              <a:rPr lang="en-US" b="1" dirty="0" smtClean="0"/>
              <a:t> if a material </a:t>
            </a:r>
            <a:r>
              <a:rPr lang="en-US" b="1" smtClean="0"/>
              <a:t>is absorbent or not.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28" y="2047692"/>
            <a:ext cx="8454144" cy="425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That simply means…</a:t>
            </a:r>
          </a:p>
          <a:p>
            <a:pPr marL="0" indent="0">
              <a:buNone/>
            </a:pPr>
            <a:r>
              <a:rPr lang="en-GB" sz="3600" dirty="0" smtClean="0"/>
              <a:t>I can tell if a material is absorbent (waterproof) or not.</a:t>
            </a:r>
          </a:p>
          <a:p>
            <a:pPr marL="0" indent="0">
              <a:buNone/>
            </a:pPr>
            <a:endParaRPr lang="en-GB" sz="3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900" dirty="0" smtClean="0">
                <a:solidFill>
                  <a:srgbClr val="FF0000"/>
                </a:solidFill>
              </a:rPr>
              <a:t>What is absorbent? What does it mean?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63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937261" y="531679"/>
            <a:ext cx="4411979" cy="993775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solidFill>
                  <a:srgbClr val="013F7C"/>
                </a:solidFill>
              </a:rPr>
              <a:t/>
            </a:r>
            <a:br>
              <a:rPr lang="en-GB" altLang="en-US" sz="3600" dirty="0" smtClean="0">
                <a:solidFill>
                  <a:srgbClr val="013F7C"/>
                </a:solidFill>
              </a:rPr>
            </a:br>
            <a:r>
              <a:rPr lang="en-GB" altLang="en-US" sz="3600" dirty="0" smtClean="0">
                <a:solidFill>
                  <a:srgbClr val="013F7C"/>
                </a:solidFill>
              </a:rPr>
              <a:t>An </a:t>
            </a:r>
            <a:r>
              <a:rPr lang="en-GB" altLang="en-US" sz="3600" b="1" dirty="0">
                <a:solidFill>
                  <a:srgbClr val="013F7C"/>
                </a:solidFill>
              </a:rPr>
              <a:t>absorbent material </a:t>
            </a:r>
            <a:r>
              <a:rPr lang="en-GB" altLang="en-US" sz="3600" dirty="0">
                <a:solidFill>
                  <a:srgbClr val="013F7C"/>
                </a:solidFill>
              </a:rPr>
              <a:t>is…</a:t>
            </a:r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143249" y="1525041"/>
            <a:ext cx="3538538" cy="2648574"/>
          </a:xfrm>
          <a:prstGeom prst="roundRect">
            <a:avLst>
              <a:gd name="adj" fmla="val 9639"/>
            </a:avLst>
          </a:prstGeom>
          <a:solidFill>
            <a:schemeClr val="bg1"/>
          </a:solidFill>
          <a:ln w="57150">
            <a:solidFill>
              <a:srgbClr val="88BD31"/>
            </a:solidFill>
            <a:round/>
            <a:headEnd/>
            <a:tailEnd/>
          </a:ln>
        </p:spPr>
        <p:txBody>
          <a:bodyPr lIns="252000" tIns="252000" rIns="252000" bIns="252000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A7E5"/>
                </a:solidFill>
                <a:latin typeface="Twinkl SemiBold" pitchFamily="2" charset="0"/>
              </a:rPr>
              <a:t>a material which can soak up liquid.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063" y="4924613"/>
            <a:ext cx="8318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 smtClean="0">
                <a:solidFill>
                  <a:srgbClr val="013F7C"/>
                </a:solidFill>
              </a:rPr>
              <a:t>Do you know materials that are </a:t>
            </a:r>
            <a:r>
              <a:rPr lang="en-GB" altLang="en-US" sz="2400" dirty="0">
                <a:solidFill>
                  <a:srgbClr val="013F7C"/>
                </a:solidFill>
              </a:rPr>
              <a:t>absorbent</a:t>
            </a:r>
            <a:r>
              <a:rPr lang="en-GB" altLang="en-US" sz="2400" dirty="0" smtClean="0">
                <a:solidFill>
                  <a:srgbClr val="013F7C"/>
                </a:solidFill>
              </a:rPr>
              <a:t>?</a:t>
            </a:r>
          </a:p>
          <a:p>
            <a:r>
              <a:rPr lang="en-GB" sz="2400" dirty="0" smtClean="0">
                <a:solidFill>
                  <a:srgbClr val="013F7C"/>
                </a:solidFill>
              </a:rPr>
              <a:t>Look around in the room and talk with an adult/older sibling.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725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1485901" y="874715"/>
            <a:ext cx="6165056" cy="993775"/>
          </a:xfrm>
        </p:spPr>
        <p:txBody>
          <a:bodyPr/>
          <a:lstStyle/>
          <a:p>
            <a:pPr algn="ctr" eaLnBrk="1" hangingPunct="1"/>
            <a:r>
              <a:rPr lang="en-GB" altLang="en-US" sz="3600" dirty="0">
                <a:solidFill>
                  <a:srgbClr val="013F7C"/>
                </a:solidFill>
              </a:rPr>
              <a:t>Why do </a:t>
            </a:r>
            <a:r>
              <a:rPr lang="en-GB" altLang="en-US" sz="3600" b="1" dirty="0">
                <a:solidFill>
                  <a:srgbClr val="013F7C"/>
                </a:solidFill>
              </a:rPr>
              <a:t>paper towels </a:t>
            </a:r>
            <a:r>
              <a:rPr lang="en-GB" altLang="en-US" sz="3600" dirty="0">
                <a:solidFill>
                  <a:srgbClr val="013F7C"/>
                </a:solidFill>
              </a:rPr>
              <a:t>need </a:t>
            </a:r>
            <a:br>
              <a:rPr lang="en-GB" altLang="en-US" sz="3600" dirty="0">
                <a:solidFill>
                  <a:srgbClr val="013F7C"/>
                </a:solidFill>
              </a:rPr>
            </a:br>
            <a:r>
              <a:rPr lang="en-GB" altLang="en-US" sz="3600" dirty="0">
                <a:solidFill>
                  <a:srgbClr val="013F7C"/>
                </a:solidFill>
              </a:rPr>
              <a:t>to be absorbent?</a:t>
            </a:r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2428876" y="2070822"/>
            <a:ext cx="4279106" cy="2121044"/>
          </a:xfrm>
          <a:prstGeom prst="roundRect">
            <a:avLst>
              <a:gd name="adj" fmla="val 9639"/>
            </a:avLst>
          </a:prstGeom>
          <a:solidFill>
            <a:schemeClr val="bg1"/>
          </a:solidFill>
          <a:ln w="57150">
            <a:solidFill>
              <a:srgbClr val="88BD31"/>
            </a:solidFill>
            <a:round/>
            <a:headEnd/>
            <a:tailEnd/>
          </a:ln>
        </p:spPr>
        <p:txBody>
          <a:bodyPr lIns="252000" tIns="252000" rIns="252000" bIns="252000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A7E5"/>
                </a:solidFill>
                <a:latin typeface="Twinkl SemiBold" pitchFamily="2" charset="0"/>
              </a:rPr>
              <a:t>So that they can soak up spilled liquids.</a:t>
            </a:r>
          </a:p>
        </p:txBody>
      </p:sp>
    </p:spTree>
    <p:extLst>
      <p:ext uri="{BB962C8B-B14F-4D97-AF65-F5344CB8AC3E}">
        <p14:creationId xmlns:p14="http://schemas.microsoft.com/office/powerpoint/2010/main" val="193356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1485901" y="874715"/>
            <a:ext cx="6165056" cy="993775"/>
          </a:xfrm>
        </p:spPr>
        <p:txBody>
          <a:bodyPr/>
          <a:lstStyle/>
          <a:p>
            <a:pPr algn="ctr" eaLnBrk="1" hangingPunct="1"/>
            <a:r>
              <a:rPr lang="en-GB" altLang="en-US" sz="3600" dirty="0">
                <a:solidFill>
                  <a:srgbClr val="013F7C"/>
                </a:solidFill>
              </a:rPr>
              <a:t>Why does a </a:t>
            </a:r>
            <a:r>
              <a:rPr lang="en-GB" altLang="en-US" sz="3600" b="1" dirty="0">
                <a:solidFill>
                  <a:srgbClr val="013F7C"/>
                </a:solidFill>
              </a:rPr>
              <a:t>bath mat </a:t>
            </a:r>
            <a:r>
              <a:rPr lang="en-GB" altLang="en-US" sz="3600" dirty="0">
                <a:solidFill>
                  <a:srgbClr val="013F7C"/>
                </a:solidFill>
              </a:rPr>
              <a:t>need </a:t>
            </a:r>
            <a:br>
              <a:rPr lang="en-GB" altLang="en-US" sz="3600" dirty="0">
                <a:solidFill>
                  <a:srgbClr val="013F7C"/>
                </a:solidFill>
              </a:rPr>
            </a:br>
            <a:r>
              <a:rPr lang="en-GB" altLang="en-US" sz="3600" dirty="0">
                <a:solidFill>
                  <a:srgbClr val="013F7C"/>
                </a:solidFill>
              </a:rPr>
              <a:t>to be absorbent?</a:t>
            </a:r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1702595" y="1949932"/>
            <a:ext cx="5731669" cy="2648574"/>
          </a:xfrm>
          <a:prstGeom prst="roundRect">
            <a:avLst>
              <a:gd name="adj" fmla="val 9639"/>
            </a:avLst>
          </a:prstGeom>
          <a:solidFill>
            <a:schemeClr val="bg1"/>
          </a:solidFill>
          <a:ln w="57150">
            <a:solidFill>
              <a:srgbClr val="88BD31"/>
            </a:solidFill>
            <a:round/>
            <a:headEnd/>
            <a:tailEnd/>
          </a:ln>
        </p:spPr>
        <p:txBody>
          <a:bodyPr lIns="252000" tIns="252000" rIns="252000" bIns="252000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A7E5"/>
                </a:solidFill>
                <a:latin typeface="Twinkl SemiBold" pitchFamily="2" charset="0"/>
              </a:rPr>
              <a:t>So that it can soak up water when you get out of the bath and stop the floor from getting wet.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36" y="4143375"/>
            <a:ext cx="2193131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1485901" y="874715"/>
            <a:ext cx="6165056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solidFill>
                  <a:srgbClr val="013F7C"/>
                </a:solidFill>
              </a:rPr>
              <a:t>Why does a towel need </a:t>
            </a:r>
            <a:br>
              <a:rPr lang="en-GB" altLang="en-US" sz="3600">
                <a:solidFill>
                  <a:srgbClr val="013F7C"/>
                </a:solidFill>
              </a:rPr>
            </a:br>
            <a:r>
              <a:rPr lang="en-GB" altLang="en-US" sz="3600">
                <a:solidFill>
                  <a:srgbClr val="013F7C"/>
                </a:solidFill>
              </a:rPr>
              <a:t>to be absorbent?</a:t>
            </a:r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2085976" y="2070822"/>
            <a:ext cx="4964906" cy="2121044"/>
          </a:xfrm>
          <a:prstGeom prst="roundRect">
            <a:avLst>
              <a:gd name="adj" fmla="val 9639"/>
            </a:avLst>
          </a:prstGeom>
          <a:solidFill>
            <a:schemeClr val="bg1"/>
          </a:solidFill>
          <a:ln w="57150">
            <a:solidFill>
              <a:srgbClr val="88BD31"/>
            </a:solidFill>
            <a:round/>
            <a:headEnd/>
            <a:tailEnd/>
          </a:ln>
        </p:spPr>
        <p:txBody>
          <a:bodyPr lIns="252000" tIns="252000" rIns="252000" bIns="252000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A7E5"/>
                </a:solidFill>
                <a:latin typeface="Twinkl SemiBold" pitchFamily="2" charset="0"/>
              </a:rPr>
              <a:t>So that it can soak up water and help to dry your body.</a:t>
            </a:r>
          </a:p>
        </p:txBody>
      </p:sp>
    </p:spTree>
    <p:extLst>
      <p:ext uri="{BB962C8B-B14F-4D97-AF65-F5344CB8AC3E}">
        <p14:creationId xmlns:p14="http://schemas.microsoft.com/office/powerpoint/2010/main" val="42169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34" y="1891450"/>
            <a:ext cx="1335778" cy="3287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83346"/>
            <a:ext cx="8356963" cy="137160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Little Red </a:t>
            </a:r>
            <a:r>
              <a:rPr lang="en-GB" sz="2400" b="1" u="sng" dirty="0"/>
              <a:t>R</a:t>
            </a:r>
            <a:r>
              <a:rPr lang="en-GB" sz="2400" b="1" u="sng" dirty="0" smtClean="0"/>
              <a:t>iding Hood</a:t>
            </a:r>
            <a:br>
              <a:rPr lang="en-GB" sz="2400" b="1" u="sng" dirty="0" smtClean="0"/>
            </a:br>
            <a:r>
              <a:rPr lang="en-GB" sz="2400" b="1" u="sng" dirty="0" smtClean="0"/>
              <a:t>Task: </a:t>
            </a:r>
            <a:r>
              <a:rPr lang="en-GB" sz="2400" dirty="0" smtClean="0"/>
              <a:t>We need to suggest a material for making Little Red’s hood.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311" y="1891450"/>
            <a:ext cx="7083335" cy="43985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Talk with your adult/older sibling: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Would Little Red Riding Hood need her hood to be made out of </a:t>
            </a:r>
            <a:r>
              <a:rPr lang="en-GB" b="1" dirty="0" smtClean="0">
                <a:solidFill>
                  <a:srgbClr val="0070C0"/>
                </a:solidFill>
              </a:rPr>
              <a:t>absorbent materials </a:t>
            </a:r>
            <a:r>
              <a:rPr lang="en-GB" dirty="0" smtClean="0">
                <a:solidFill>
                  <a:srgbClr val="0070C0"/>
                </a:solidFill>
              </a:rPr>
              <a:t>or </a:t>
            </a:r>
            <a:r>
              <a:rPr lang="en-GB" b="1" dirty="0" smtClean="0">
                <a:solidFill>
                  <a:srgbClr val="0070C0"/>
                </a:solidFill>
              </a:rPr>
              <a:t>non-absorbent (waterproof)</a:t>
            </a:r>
            <a:r>
              <a:rPr lang="en-GB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/>
              <a:t>                             (That is a fair prediction).</a:t>
            </a:r>
          </a:p>
          <a:p>
            <a:pPr marL="0" indent="0">
              <a:buNone/>
            </a:pPr>
            <a:r>
              <a:rPr lang="en-GB" dirty="0" smtClean="0"/>
              <a:t>Let’s test some everyday materials to see if your prediction is right or not by doing an experiment!</a:t>
            </a:r>
          </a:p>
          <a:p>
            <a:pPr marL="0" indent="0">
              <a:buNone/>
            </a:pPr>
            <a:r>
              <a:rPr lang="en-GB" dirty="0" smtClean="0"/>
              <a:t>You can carry out this experiment safely yourself with an adult OR use the link on the next slide to see it done by someone else.. </a:t>
            </a:r>
          </a:p>
        </p:txBody>
      </p:sp>
    </p:spTree>
    <p:extLst>
      <p:ext uri="{BB962C8B-B14F-4D97-AF65-F5344CB8AC3E}">
        <p14:creationId xmlns:p14="http://schemas.microsoft.com/office/powerpoint/2010/main" val="2343525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638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sz="2700" b="1" u="sng" dirty="0" smtClean="0"/>
              <a:t>Materials we need for our experiment:</a:t>
            </a:r>
            <a:r>
              <a:rPr lang="en-GB" sz="2700" u="sng" dirty="0" smtClean="0"/>
              <a:t/>
            </a:r>
            <a:br>
              <a:rPr lang="en-GB" sz="2700" u="sng" dirty="0" smtClean="0"/>
            </a:br>
            <a:r>
              <a:rPr lang="en-GB" sz="2700" dirty="0" smtClean="0"/>
              <a:t>(you can find something similar to these)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dirty="0" smtClean="0"/>
              <a:t>Sponge or a cloth</a:t>
            </a:r>
          </a:p>
          <a:p>
            <a:endParaRPr lang="en-GB" sz="3600" dirty="0" smtClean="0"/>
          </a:p>
          <a:p>
            <a:r>
              <a:rPr lang="en-GB" sz="3600" dirty="0" smtClean="0"/>
              <a:t>Plastic carry bag or plastic cup</a:t>
            </a:r>
          </a:p>
          <a:p>
            <a:endParaRPr lang="en-GB" sz="3600" dirty="0" smtClean="0"/>
          </a:p>
          <a:p>
            <a:r>
              <a:rPr lang="en-GB" sz="3600" dirty="0" smtClean="0"/>
              <a:t>Cardboard or paper</a:t>
            </a:r>
          </a:p>
          <a:p>
            <a:endParaRPr lang="en-GB" sz="3600" dirty="0" smtClean="0"/>
          </a:p>
          <a:p>
            <a:r>
              <a:rPr lang="en-GB" sz="3600" dirty="0" smtClean="0"/>
              <a:t>Cotton wool or tissue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502" y="1713254"/>
            <a:ext cx="1040275" cy="957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315" y="2644217"/>
            <a:ext cx="646451" cy="1285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221" y="1379239"/>
            <a:ext cx="945320" cy="1166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766" y="2786935"/>
            <a:ext cx="657225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2061" y="3714701"/>
            <a:ext cx="697985" cy="937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068" y="5122383"/>
            <a:ext cx="1039310" cy="1377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0046" y="4954185"/>
            <a:ext cx="960835" cy="15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35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84" y="208372"/>
            <a:ext cx="7886700" cy="1325563"/>
          </a:xfrm>
        </p:spPr>
        <p:txBody>
          <a:bodyPr/>
          <a:lstStyle/>
          <a:p>
            <a:r>
              <a:rPr lang="en-GB" b="1" dirty="0" smtClean="0"/>
              <a:t>Method: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84" y="1316174"/>
            <a:ext cx="78867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Take each material one at a time. Place it on a plate.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(Challenge: make a prediction)</a:t>
            </a:r>
          </a:p>
          <a:p>
            <a:pPr marL="514350" indent="-514350">
              <a:buAutoNum type="arabicPeriod"/>
            </a:pPr>
            <a:r>
              <a:rPr lang="en-GB" dirty="0" smtClean="0"/>
              <a:t>Pour a few drops of water on it.</a:t>
            </a:r>
          </a:p>
          <a:p>
            <a:pPr marL="514350" indent="-514350">
              <a:buAutoNum type="arabicPeriod"/>
            </a:pPr>
            <a:r>
              <a:rPr lang="en-GB" dirty="0" smtClean="0"/>
              <a:t>Observe what happens to that water.</a:t>
            </a:r>
          </a:p>
          <a:p>
            <a:pPr marL="0" indent="0">
              <a:buNone/>
            </a:pPr>
            <a:r>
              <a:rPr lang="en-GB" dirty="0" smtClean="0"/>
              <a:t>Is it all in the plate? Has some of it been absorbed (soaked) by the material?</a:t>
            </a:r>
          </a:p>
          <a:p>
            <a:pPr marL="0" indent="0">
              <a:buNone/>
            </a:pPr>
            <a:r>
              <a:rPr lang="en-GB" dirty="0" smtClean="0"/>
              <a:t>4. Write down the result into a table. (draw one like on slide 12)</a:t>
            </a:r>
          </a:p>
          <a:p>
            <a:pPr marL="0" indent="0">
              <a:buNone/>
            </a:pPr>
            <a:r>
              <a:rPr lang="en-GB" dirty="0" smtClean="0"/>
              <a:t>5. What do you notice? Which is the most waterproof material fit for the hood?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(Challenge: I predicted </a:t>
            </a:r>
            <a:r>
              <a:rPr lang="en-GB" u="sng" dirty="0" smtClean="0">
                <a:solidFill>
                  <a:srgbClr val="00B050"/>
                </a:solidFill>
              </a:rPr>
              <a:t>……………</a:t>
            </a:r>
            <a:r>
              <a:rPr lang="en-GB" dirty="0" smtClean="0">
                <a:solidFill>
                  <a:srgbClr val="00B050"/>
                </a:solidFill>
              </a:rPr>
              <a:t> to be the waterproof material and my prediction was </a:t>
            </a:r>
            <a:r>
              <a:rPr lang="en-GB" u="sng" dirty="0" smtClean="0">
                <a:solidFill>
                  <a:srgbClr val="00B050"/>
                </a:solidFill>
              </a:rPr>
              <a:t>correct/ incorrect</a:t>
            </a:r>
            <a:r>
              <a:rPr lang="en-GB" dirty="0" smtClean="0">
                <a:solidFill>
                  <a:srgbClr val="00B050"/>
                </a:solidFill>
              </a:rPr>
              <a:t>).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2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2560" y="535578"/>
            <a:ext cx="7886700" cy="1071154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Written work </a:t>
            </a:r>
            <a:br>
              <a:rPr lang="en-GB" sz="4000" b="1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3100" dirty="0" smtClean="0"/>
              <a:t>Draw this table and write your test results in your notebook like this:</a:t>
            </a:r>
            <a:endParaRPr lang="en-GB" sz="31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50859"/>
              </p:ext>
            </p:extLst>
          </p:nvPr>
        </p:nvGraphicFramePr>
        <p:xfrm>
          <a:off x="756013" y="2077857"/>
          <a:ext cx="7473588" cy="4536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5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1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1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Material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Absorbent/Non-absorbent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Good for Little Red Riding Hood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9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Cotton Wool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9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Newspaper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9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Sponge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9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Plastic</a:t>
                      </a:r>
                      <a:endParaRPr lang="en-GB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19" marR="40619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77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432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Written work </a:t>
            </a:r>
            <a:r>
              <a:rPr lang="en-GB" dirty="0" smtClean="0"/>
              <a:t>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464482" cy="3399518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 smtClean="0"/>
              <a:t>____________ would be a good material for Little Red Riding Hood’s cape because it will help to keep her dry.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u="sng" dirty="0" smtClean="0">
                <a:solidFill>
                  <a:srgbClr val="00B050"/>
                </a:solidFill>
              </a:rPr>
              <a:t>Challenge: 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00B050"/>
                </a:solidFill>
              </a:rPr>
              <a:t>I predicted </a:t>
            </a:r>
            <a:r>
              <a:rPr lang="en-GB" sz="3200" u="sng" dirty="0" smtClean="0">
                <a:solidFill>
                  <a:srgbClr val="00B050"/>
                </a:solidFill>
              </a:rPr>
              <a:t>……………</a:t>
            </a:r>
            <a:r>
              <a:rPr lang="en-GB" sz="3200" dirty="0" smtClean="0">
                <a:solidFill>
                  <a:srgbClr val="00B050"/>
                </a:solidFill>
              </a:rPr>
              <a:t> to be the waterproof material and my prediction was </a:t>
            </a:r>
            <a:r>
              <a:rPr lang="en-GB" sz="3200" u="sng" dirty="0" smtClean="0">
                <a:solidFill>
                  <a:srgbClr val="00B050"/>
                </a:solidFill>
              </a:rPr>
              <a:t>correct/ incorrect</a:t>
            </a:r>
            <a:r>
              <a:rPr lang="en-GB" sz="3200" dirty="0">
                <a:solidFill>
                  <a:srgbClr val="00B050"/>
                </a:solidFill>
              </a:rPr>
              <a:t>.</a:t>
            </a:r>
            <a:endParaRPr lang="en-GB" sz="3200" dirty="0" smtClean="0">
              <a:solidFill>
                <a:srgbClr val="00B050"/>
              </a:solidFill>
            </a:endParaRPr>
          </a:p>
          <a:p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238" y="1577941"/>
            <a:ext cx="1335778" cy="328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36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GB"/>
              <a:t>Afternoon break 1.40 pm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942B9E14-FE8C-40D8-BA7D-0C856D4B8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sz="7200" b="0" i="0" u="none" strike="noStrike" dirty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Enjoy a stretch, a bit of movement, a drink and snack to refresh your brain.</a:t>
            </a:r>
            <a:endParaRPr lang="en-GB" sz="7200" b="0" dirty="0"/>
          </a:p>
        </p:txBody>
      </p:sp>
    </p:spTree>
    <p:extLst>
      <p:ext uri="{BB962C8B-B14F-4D97-AF65-F5344CB8AC3E}">
        <p14:creationId xmlns:p14="http://schemas.microsoft.com/office/powerpoint/2010/main" val="876812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E18F11-043B-47FD-829B-36187301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32656"/>
            <a:ext cx="5791200" cy="831622"/>
          </a:xfrm>
        </p:spPr>
        <p:txBody>
          <a:bodyPr/>
          <a:lstStyle/>
          <a:p>
            <a:r>
              <a:rPr lang="en-GB"/>
              <a:t>Wash your hands</a:t>
            </a:r>
          </a:p>
        </p:txBody>
      </p:sp>
      <p:pic>
        <p:nvPicPr>
          <p:cNvPr id="5" name="Content Placeholder 4" descr="A picture containing indoor, sink, mirror, table&#10;&#10;Description automatically generated">
            <a:extLst>
              <a:ext uri="{FF2B5EF4-FFF2-40B4-BE49-F238E27FC236}">
                <a16:creationId xmlns="" xmlns:a16="http://schemas.microsoft.com/office/drawing/2014/main" id="{E5371EFB-1EDA-4C07-A60E-F4313977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5576" y="1628800"/>
            <a:ext cx="7451419" cy="4464496"/>
          </a:xfrm>
        </p:spPr>
      </p:pic>
    </p:spTree>
    <p:extLst>
      <p:ext uri="{BB962C8B-B14F-4D97-AF65-F5344CB8AC3E}">
        <p14:creationId xmlns:p14="http://schemas.microsoft.com/office/powerpoint/2010/main" val="3789190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Counting in 2s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>
                <a:latin typeface="NTFPreCursive" panose="03000400000000000000" pitchFamily="66" charset="0"/>
              </a:rPr>
              <a:t>Use this as a fun way to start counting in 2s. In Year 1, counting in 2s, 5s and 10s is really important.</a:t>
            </a:r>
          </a:p>
          <a:p>
            <a:r>
              <a:rPr lang="en-GB" sz="3600" dirty="0">
                <a:latin typeface="NTFPreCursive" panose="03000400000000000000" pitchFamily="66" charset="0"/>
                <a:hlinkClick r:id="rId2"/>
              </a:rPr>
              <a:t>https://</a:t>
            </a:r>
            <a:r>
              <a:rPr lang="en-GB" sz="3600" dirty="0" smtClean="0">
                <a:latin typeface="NTFPreCursive" panose="03000400000000000000" pitchFamily="66" charset="0"/>
                <a:hlinkClick r:id="rId2"/>
              </a:rPr>
              <a:t>www.youtube.com/watch?v=OCxvNtrcDIs</a:t>
            </a:r>
            <a:endParaRPr lang="en-GB" sz="3600" dirty="0" smtClean="0">
              <a:latin typeface="NTFPreCursive" panose="03000400000000000000" pitchFamily="66" charset="0"/>
            </a:endParaRPr>
          </a:p>
          <a:p>
            <a:endParaRPr lang="en-GB" sz="3600" dirty="0">
              <a:latin typeface="NTF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75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0" y="335596"/>
            <a:ext cx="6675120" cy="792481"/>
          </a:xfrm>
        </p:spPr>
        <p:txBody>
          <a:bodyPr/>
          <a:lstStyle/>
          <a:p>
            <a:r>
              <a:rPr lang="en-GB" dirty="0"/>
              <a:t>Prayer to end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641379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pPr algn="ctr"/>
            <a:r>
              <a:rPr lang="en-GB" sz="3600" dirty="0">
                <a:latin typeface="NTFPreCursive" panose="03000400000000000000" pitchFamily="66" charset="0"/>
              </a:rPr>
              <a:t>God our Father, I come to say</a:t>
            </a:r>
          </a:p>
          <a:p>
            <a:pPr algn="ctr"/>
            <a:r>
              <a:rPr lang="en-GB" sz="3600" dirty="0">
                <a:latin typeface="NTFPreCursive" panose="03000400000000000000" pitchFamily="66" charset="0"/>
              </a:rPr>
              <a:t>Thank you for your love today.</a:t>
            </a:r>
          </a:p>
          <a:p>
            <a:pPr algn="ctr"/>
            <a:r>
              <a:rPr lang="en-GB" sz="3600" dirty="0">
                <a:latin typeface="NTFPreCursive" panose="03000400000000000000" pitchFamily="66" charset="0"/>
              </a:rPr>
              <a:t>Thank you for my family and all the friends you give to me.</a:t>
            </a:r>
          </a:p>
          <a:p>
            <a:pPr algn="ctr"/>
            <a:r>
              <a:rPr lang="en-GB" sz="3600" dirty="0">
                <a:latin typeface="NTFPreCursive" panose="03000400000000000000" pitchFamily="66" charset="0"/>
              </a:rPr>
              <a:t>Guard me in the dark of night and in the morning </a:t>
            </a:r>
          </a:p>
          <a:p>
            <a:pPr algn="ctr"/>
            <a:r>
              <a:rPr lang="en-GB" sz="3600" dirty="0">
                <a:latin typeface="NTFPreCursive" panose="03000400000000000000" pitchFamily="66" charset="0"/>
              </a:rPr>
              <a:t>Send your light.</a:t>
            </a:r>
          </a:p>
          <a:p>
            <a:pPr algn="ctr"/>
            <a:r>
              <a:rPr lang="en-GB" sz="3600" dirty="0">
                <a:latin typeface="NTFPreCursive" panose="03000400000000000000" pitchFamily="66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52502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20" y="164910"/>
            <a:ext cx="2907792" cy="542226"/>
          </a:xfrm>
        </p:spPr>
        <p:txBody>
          <a:bodyPr>
            <a:normAutofit fontScale="90000"/>
          </a:bodyPr>
          <a:lstStyle/>
          <a:p>
            <a:r>
              <a:rPr lang="en-GB" dirty="0"/>
              <a:t>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20" y="804672"/>
            <a:ext cx="7656804" cy="5779008"/>
          </a:xfrm>
        </p:spPr>
        <p:txBody>
          <a:bodyPr>
            <a:normAutofit/>
          </a:bodyPr>
          <a:lstStyle/>
          <a:p>
            <a:r>
              <a:rPr lang="en-GB" sz="4200" dirty="0">
                <a:solidFill>
                  <a:srgbClr val="FF0000"/>
                </a:solidFill>
                <a:latin typeface="NTFPreCursive" panose="03000400000000000000" pitchFamily="66" charset="0"/>
              </a:rPr>
              <a:t>We are going to learn </a:t>
            </a:r>
            <a:r>
              <a:rPr lang="en-GB" sz="4200" dirty="0" err="1">
                <a:solidFill>
                  <a:srgbClr val="FF0000"/>
                </a:solidFill>
                <a:latin typeface="NTFPreCursive" panose="03000400000000000000" pitchFamily="66" charset="0"/>
              </a:rPr>
              <a:t>f</a:t>
            </a:r>
            <a:r>
              <a:rPr lang="en-GB" sz="4200" dirty="0" err="1" smtClean="0">
                <a:solidFill>
                  <a:srgbClr val="FF0000"/>
                </a:solidFill>
                <a:latin typeface="NTFPreCursive" panose="03000400000000000000" pitchFamily="66" charset="0"/>
              </a:rPr>
              <a:t>l</a:t>
            </a:r>
            <a:endParaRPr lang="en-GB" sz="4200" dirty="0">
              <a:solidFill>
                <a:srgbClr val="FF0000"/>
              </a:solidFill>
              <a:latin typeface="NTFPreCursive" panose="03000400000000000000" pitchFamily="66" charset="0"/>
            </a:endParaRPr>
          </a:p>
          <a:p>
            <a:pPr algn="l" rtl="0" fontAlgn="base"/>
            <a:r>
              <a:rPr lang="en-GB" b="0" i="0" dirty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​</a:t>
            </a:r>
            <a:r>
              <a:rPr lang="en-GB" sz="2800" b="0" dirty="0">
                <a:solidFill>
                  <a:srgbClr val="000000"/>
                </a:solidFill>
                <a:latin typeface="NTFPreCursive" panose="03000400000000000000" pitchFamily="66" charset="0"/>
              </a:rPr>
              <a:t>1] Read out all the blends we have learnt so far in Phase 4.</a:t>
            </a:r>
          </a:p>
          <a:p>
            <a:pPr fontAlgn="base"/>
            <a:r>
              <a:rPr lang="en-GB" sz="2800" b="0" dirty="0">
                <a:solidFill>
                  <a:srgbClr val="000000"/>
                </a:solidFill>
                <a:latin typeface="NTFPreCursive" panose="03000400000000000000" pitchFamily="66" charset="0"/>
              </a:rPr>
              <a:t>2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] What is </a:t>
            </a:r>
            <a:r>
              <a:rPr lang="en-GB" sz="2800" b="0" dirty="0">
                <a:solidFill>
                  <a:srgbClr val="000000"/>
                </a:solidFill>
                <a:latin typeface="NTFPreCursive" panose="03000400000000000000" pitchFamily="66" charset="0"/>
              </a:rPr>
              <a:t>today’s blend? How many times can you write </a:t>
            </a:r>
            <a:r>
              <a:rPr lang="en-GB" sz="2800" b="0" dirty="0" smtClean="0">
                <a:solidFill>
                  <a:srgbClr val="000000"/>
                </a:solidFill>
                <a:latin typeface="NTFPreCursive" panose="03000400000000000000" pitchFamily="66" charset="0"/>
              </a:rPr>
              <a:t>‘</a:t>
            </a:r>
            <a:r>
              <a:rPr lang="en-GB" sz="2800" b="0" dirty="0" err="1">
                <a:solidFill>
                  <a:srgbClr val="000000"/>
                </a:solidFill>
                <a:latin typeface="NTFPreCursive" panose="03000400000000000000" pitchFamily="66" charset="0"/>
              </a:rPr>
              <a:t>f</a:t>
            </a:r>
            <a:r>
              <a:rPr lang="en-GB" sz="2800" b="0" dirty="0" err="1" smtClean="0">
                <a:solidFill>
                  <a:srgbClr val="000000"/>
                </a:solidFill>
                <a:latin typeface="NTFPreCursive" panose="03000400000000000000" pitchFamily="66" charset="0"/>
              </a:rPr>
              <a:t>l</a:t>
            </a:r>
            <a:r>
              <a:rPr lang="en-GB" sz="2800" b="0" dirty="0" smtClean="0">
                <a:solidFill>
                  <a:srgbClr val="000000"/>
                </a:solidFill>
                <a:latin typeface="NTFPreCursive" panose="03000400000000000000" pitchFamily="66" charset="0"/>
              </a:rPr>
              <a:t>’ </a:t>
            </a:r>
            <a:r>
              <a:rPr lang="en-GB" sz="2800" b="0" dirty="0">
                <a:solidFill>
                  <a:srgbClr val="000000"/>
                </a:solidFill>
                <a:latin typeface="NTFPreCursive" panose="03000400000000000000" pitchFamily="66" charset="0"/>
              </a:rPr>
              <a:t>in 1 minute?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NTFPreCursive" panose="03000400000000000000" pitchFamily="66" charset="0"/>
            </a:endParaRPr>
          </a:p>
          <a:p>
            <a:pPr algn="l" rtl="0" fontAlgn="base"/>
            <a:r>
              <a:rPr lang="en-GB" sz="2800" b="0" dirty="0">
                <a:solidFill>
                  <a:srgbClr val="000000"/>
                </a:solidFill>
                <a:latin typeface="NTFPreCursive" panose="03000400000000000000" pitchFamily="66" charset="0"/>
              </a:rPr>
              <a:t>3]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 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​Which of the words on the next slide is not an ‘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fl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’ word? </a:t>
            </a:r>
            <a:r>
              <a:rPr lang="en-GB" sz="2800" b="0" dirty="0" smtClean="0">
                <a:solidFill>
                  <a:srgbClr val="000000"/>
                </a:solidFill>
                <a:latin typeface="NTFPreCursive" panose="03000400000000000000" pitchFamily="66" charset="0"/>
              </a:rPr>
              <a:t>Practice </a:t>
            </a:r>
            <a:r>
              <a:rPr lang="en-GB" sz="2800" b="0" dirty="0">
                <a:solidFill>
                  <a:srgbClr val="000000"/>
                </a:solidFill>
                <a:latin typeface="NTFPreCursive" panose="03000400000000000000" pitchFamily="66" charset="0"/>
              </a:rPr>
              <a:t>reading the </a:t>
            </a:r>
            <a:r>
              <a:rPr lang="en-GB" sz="2800" b="0" dirty="0" smtClean="0">
                <a:solidFill>
                  <a:srgbClr val="000000"/>
                </a:solidFill>
                <a:latin typeface="NTFPreCursive" panose="03000400000000000000" pitchFamily="66" charset="0"/>
              </a:rPr>
              <a:t>3 ‘</a:t>
            </a:r>
            <a:r>
              <a:rPr lang="en-GB" sz="2800" b="0" dirty="0" err="1" smtClean="0">
                <a:solidFill>
                  <a:srgbClr val="000000"/>
                </a:solidFill>
                <a:latin typeface="NTFPreCursive" panose="03000400000000000000" pitchFamily="66" charset="0"/>
              </a:rPr>
              <a:t>fl</a:t>
            </a:r>
            <a:r>
              <a:rPr lang="en-GB" sz="2800" b="0" dirty="0" smtClean="0">
                <a:solidFill>
                  <a:srgbClr val="000000"/>
                </a:solidFill>
                <a:latin typeface="NTFPreCursive" panose="03000400000000000000" pitchFamily="66" charset="0"/>
              </a:rPr>
              <a:t>’ words </a:t>
            </a:r>
            <a:r>
              <a:rPr lang="en-GB" sz="2800" b="0" dirty="0">
                <a:solidFill>
                  <a:srgbClr val="000000"/>
                </a:solidFill>
                <a:latin typeface="NTFPreCursive" panose="03000400000000000000" pitchFamily="66" charset="0"/>
              </a:rPr>
              <a:t>on the next slide. </a:t>
            </a:r>
            <a:endParaRPr lang="en-GB" sz="2800" b="0" dirty="0" smtClean="0">
              <a:solidFill>
                <a:srgbClr val="000000"/>
              </a:solidFill>
              <a:latin typeface="NTFPreCursive" panose="03000400000000000000" pitchFamily="66" charset="0"/>
            </a:endParaRPr>
          </a:p>
          <a:p>
            <a:pPr algn="l" rtl="0" fontAlgn="base"/>
            <a:r>
              <a:rPr lang="en-GB" sz="2800" b="0" i="0" dirty="0" smtClean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​</a:t>
            </a:r>
            <a:r>
              <a:rPr lang="en-GB" sz="2800" b="0" dirty="0">
                <a:solidFill>
                  <a:srgbClr val="000000"/>
                </a:solidFill>
                <a:latin typeface="NTFPreCursive" panose="03000400000000000000" pitchFamily="66" charset="0"/>
              </a:rPr>
              <a:t>4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] Write a sentence using </a:t>
            </a:r>
            <a:r>
              <a:rPr lang="en-GB" sz="2800" b="0" dirty="0">
                <a:solidFill>
                  <a:srgbClr val="000000"/>
                </a:solidFill>
                <a:latin typeface="NTFPreCursive" panose="03000400000000000000" pitchFamily="66" charset="0"/>
              </a:rPr>
              <a:t>one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 of the </a:t>
            </a:r>
            <a:r>
              <a:rPr lang="en-GB" sz="2800" b="0" i="0" u="none" strike="noStrike" dirty="0" smtClean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‘</a:t>
            </a:r>
            <a:r>
              <a:rPr lang="en-GB" sz="2800" b="0" dirty="0" err="1">
                <a:solidFill>
                  <a:srgbClr val="000000"/>
                </a:solidFill>
                <a:latin typeface="NTFPreCursive" panose="03000400000000000000" pitchFamily="66" charset="0"/>
              </a:rPr>
              <a:t>f</a:t>
            </a:r>
            <a:r>
              <a:rPr lang="en-GB" sz="2800" b="0" dirty="0" err="1" smtClean="0">
                <a:solidFill>
                  <a:srgbClr val="000000"/>
                </a:solidFill>
                <a:latin typeface="NTFPreCursive" panose="03000400000000000000" pitchFamily="66" charset="0"/>
              </a:rPr>
              <a:t>l</a:t>
            </a:r>
            <a:r>
              <a:rPr lang="en-GB" sz="2800" b="0" i="0" u="none" strike="noStrike" dirty="0" smtClean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’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words on the </a:t>
            </a:r>
          </a:p>
          <a:p>
            <a:pPr algn="l" rtl="0" fontAlgn="base"/>
            <a:r>
              <a:rPr lang="en-GB" sz="2800" b="0" dirty="0">
                <a:solidFill>
                  <a:srgbClr val="000000"/>
                </a:solidFill>
                <a:latin typeface="NTFPreCursive" panose="03000400000000000000" pitchFamily="66" charset="0"/>
              </a:rPr>
              <a:t>next slide.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 </a:t>
            </a:r>
            <a:r>
              <a:rPr lang="en-GB" sz="2800" i="0" u="none" strike="noStrike" dirty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Challenge – </a:t>
            </a:r>
            <a:r>
              <a:rPr lang="en-GB" sz="2800" i="0" u="none" strike="noStrike" dirty="0" smtClean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can you write a sentence for the 3 ‘</a:t>
            </a:r>
            <a:r>
              <a:rPr lang="en-GB" sz="2800" i="0" u="none" strike="noStrike" dirty="0" err="1" smtClean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fl</a:t>
            </a:r>
            <a:r>
              <a:rPr lang="en-GB" sz="2800" i="0" u="none" strike="noStrike" dirty="0" smtClean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’ words</a:t>
            </a:r>
            <a:r>
              <a:rPr lang="en-GB" sz="2800" dirty="0" smtClean="0">
                <a:solidFill>
                  <a:srgbClr val="000000"/>
                </a:solidFill>
                <a:latin typeface="NTFPreCursive" panose="03000400000000000000" pitchFamily="66" charset="0"/>
              </a:rPr>
              <a:t>?</a:t>
            </a:r>
            <a:endParaRPr lang="en-US" sz="280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1608"/>
              </p:ext>
            </p:extLst>
          </p:nvPr>
        </p:nvGraphicFramePr>
        <p:xfrm>
          <a:off x="7779224" y="0"/>
          <a:ext cx="1119116" cy="7360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39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st</a:t>
                      </a:r>
                      <a:r>
                        <a:rPr lang="en-GB" sz="1400" dirty="0">
                          <a:effectLst/>
                        </a:rPr>
                        <a:t>      </a:t>
                      </a:r>
                      <a:r>
                        <a:rPr lang="en-GB" sz="1400" dirty="0" err="1">
                          <a:effectLst/>
                        </a:rPr>
                        <a:t>tw</a:t>
                      </a:r>
                      <a:r>
                        <a:rPr lang="en-GB" sz="1400" dirty="0">
                          <a:effectLst/>
                        </a:rPr>
                        <a:t>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nd</a:t>
                      </a:r>
                      <a:r>
                        <a:rPr lang="en-GB" sz="1400" dirty="0">
                          <a:effectLst/>
                        </a:rPr>
                        <a:t>      </a:t>
                      </a:r>
                      <a:r>
                        <a:rPr lang="en-GB" sz="1400" dirty="0" err="1">
                          <a:effectLst/>
                        </a:rPr>
                        <a:t>sm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mp</a:t>
                      </a:r>
                      <a:r>
                        <a:rPr lang="en-GB" sz="1400" dirty="0">
                          <a:effectLst/>
                        </a:rPr>
                        <a:t>     </a:t>
                      </a:r>
                      <a:r>
                        <a:rPr lang="en-GB" sz="1400" dirty="0" err="1">
                          <a:effectLst/>
                        </a:rPr>
                        <a:t>pr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nt</a:t>
                      </a:r>
                      <a:r>
                        <a:rPr lang="en-GB" sz="1400" dirty="0">
                          <a:effectLst/>
                        </a:rPr>
                        <a:t>      </a:t>
                      </a:r>
                      <a:r>
                        <a:rPr lang="en-GB" sz="1400" dirty="0" err="1">
                          <a:effectLst/>
                        </a:rPr>
                        <a:t>sc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nk</a:t>
                      </a:r>
                      <a:r>
                        <a:rPr lang="en-GB" sz="1400" dirty="0">
                          <a:effectLst/>
                        </a:rPr>
                        <a:t>      </a:t>
                      </a:r>
                      <a:r>
                        <a:rPr lang="en-GB" sz="1400" dirty="0" err="1">
                          <a:effectLst/>
                        </a:rPr>
                        <a:t>sk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ft</a:t>
                      </a:r>
                      <a:r>
                        <a:rPr lang="en-GB" sz="1400" dirty="0">
                          <a:effectLst/>
                        </a:rPr>
                        <a:t>     </a:t>
                      </a:r>
                      <a:r>
                        <a:rPr lang="en-GB" sz="1400" dirty="0" err="1">
                          <a:effectLst/>
                        </a:rPr>
                        <a:t>sn</a:t>
                      </a:r>
                      <a:r>
                        <a:rPr lang="en-GB" sz="1400" dirty="0">
                          <a:effectLst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sk</a:t>
                      </a:r>
                      <a:r>
                        <a:rPr lang="en-GB" sz="1400" dirty="0">
                          <a:effectLst/>
                        </a:rPr>
                        <a:t>     </a:t>
                      </a:r>
                      <a:r>
                        <a:rPr lang="en-GB" sz="1400" dirty="0" err="1">
                          <a:effectLst/>
                        </a:rPr>
                        <a:t>nch</a:t>
                      </a:r>
                      <a:r>
                        <a:rPr lang="en-GB" sz="1400" dirty="0">
                          <a:effectLst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lt</a:t>
                      </a:r>
                      <a:r>
                        <a:rPr lang="en-GB" sz="1400" dirty="0">
                          <a:effectLst/>
                        </a:rPr>
                        <a:t>      </a:t>
                      </a:r>
                      <a:r>
                        <a:rPr lang="en-GB" sz="1400" dirty="0" err="1">
                          <a:effectLst/>
                        </a:rPr>
                        <a:t>scr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lp</a:t>
                      </a:r>
                      <a:r>
                        <a:rPr lang="en-GB" sz="1400" dirty="0">
                          <a:effectLst/>
                        </a:rPr>
                        <a:t>    </a:t>
                      </a:r>
                      <a:r>
                        <a:rPr lang="en-GB" sz="1400" dirty="0" err="1">
                          <a:effectLst/>
                        </a:rPr>
                        <a:t>shr</a:t>
                      </a:r>
                      <a:r>
                        <a:rPr lang="en-GB" sz="1400" dirty="0">
                          <a:effectLst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lk</a:t>
                      </a:r>
                      <a:r>
                        <a:rPr lang="en-GB" sz="1400" dirty="0">
                          <a:effectLst/>
                        </a:rPr>
                        <a:t>      </a:t>
                      </a:r>
                      <a:r>
                        <a:rPr lang="en-GB" sz="1400" dirty="0" err="1">
                          <a:effectLst/>
                        </a:rPr>
                        <a:t>thr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lp</a:t>
                      </a:r>
                      <a:r>
                        <a:rPr lang="en-GB" sz="1400" dirty="0">
                          <a:effectLst/>
                        </a:rPr>
                        <a:t>      </a:t>
                      </a:r>
                      <a:r>
                        <a:rPr lang="en-GB" sz="1400" dirty="0" err="1">
                          <a:effectLst/>
                        </a:rPr>
                        <a:t>str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pt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xt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tr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dr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cr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br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fr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bl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fl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gl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pl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cl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sl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sp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st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</a:endParaRPr>
                    </a:p>
                  </a:txBody>
                  <a:tcPr marL="36568" marR="3656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79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4" y="0"/>
            <a:ext cx="857351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97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25708" cy="1371600"/>
          </a:xfrm>
        </p:spPr>
        <p:txBody>
          <a:bodyPr/>
          <a:lstStyle/>
          <a:p>
            <a:r>
              <a:rPr lang="en-GB"/>
              <a:t>BREAK TIME – 10:10 – 10:20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52488C-BAD5-48D8-8B8F-F2D2FFA3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9" y="1640264"/>
            <a:ext cx="8776354" cy="4751109"/>
          </a:xfrm>
        </p:spPr>
        <p:txBody>
          <a:bodyPr>
            <a:normAutofit/>
          </a:bodyPr>
          <a:lstStyle/>
          <a:p>
            <a:pPr algn="ctr"/>
            <a:r>
              <a:rPr lang="en-GB" sz="6000" b="0" i="0" u="none" strike="noStrike" dirty="0">
                <a:solidFill>
                  <a:srgbClr val="000000"/>
                </a:solidFill>
                <a:effectLst/>
                <a:latin typeface="NTFPreCursive" panose="03000400000000000000" pitchFamily="66" charset="0"/>
              </a:rPr>
              <a:t>Enjoy a stretch, a bit of movement, a drink and snack to refresh your brain. </a:t>
            </a:r>
          </a:p>
          <a:p>
            <a:pPr algn="ctr"/>
            <a:endParaRPr lang="en-GB" sz="3800" b="0" i="0" dirty="0">
              <a:solidFill>
                <a:srgbClr val="333333"/>
              </a:solidFill>
              <a:effectLst/>
              <a:latin typeface="csr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87294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18F11-043B-47FD-829B-36187301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32656"/>
            <a:ext cx="5791200" cy="831622"/>
          </a:xfrm>
        </p:spPr>
        <p:txBody>
          <a:bodyPr/>
          <a:lstStyle/>
          <a:p>
            <a:r>
              <a:rPr lang="en-GB"/>
              <a:t>Wash your hands</a:t>
            </a:r>
          </a:p>
        </p:txBody>
      </p:sp>
      <p:pic>
        <p:nvPicPr>
          <p:cNvPr id="5" name="Content Placeholder 4" descr="A picture containing indoor, sink, mirror, table&#10;&#10;Description automatically generated">
            <a:extLst>
              <a:ext uri="{FF2B5EF4-FFF2-40B4-BE49-F238E27FC236}">
                <a16:creationId xmlns:a16="http://schemas.microsoft.com/office/drawing/2014/main" xmlns="" id="{E5371EFB-1EDA-4C07-A60E-F4313977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55576" y="1628800"/>
            <a:ext cx="7451419" cy="4464496"/>
          </a:xfrm>
        </p:spPr>
      </p:pic>
    </p:spTree>
    <p:extLst>
      <p:ext uri="{BB962C8B-B14F-4D97-AF65-F5344CB8AC3E}">
        <p14:creationId xmlns:p14="http://schemas.microsoft.com/office/powerpoint/2010/main" val="247950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AB3EF9-0FAA-4E8B-8182-3E918FFCA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5791200" cy="759614"/>
          </a:xfrm>
        </p:spPr>
        <p:txBody>
          <a:bodyPr/>
          <a:lstStyle/>
          <a:p>
            <a:r>
              <a:rPr lang="en-GB" dirty="0"/>
              <a:t>Wednesday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C13D79-1290-43AC-839F-F9B258054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65" y="1268760"/>
            <a:ext cx="8568952" cy="496855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4800" b="0" dirty="0">
                <a:latin typeface="NTFPreCursive" panose="03000400000000000000" pitchFamily="66" charset="0"/>
              </a:rPr>
              <a:t>Today we are counting forwards and backwards to 50.</a:t>
            </a:r>
          </a:p>
          <a:p>
            <a:pPr algn="ctr"/>
            <a:endParaRPr lang="en-GB" sz="4800" b="0" dirty="0">
              <a:latin typeface="NTFPreCursive" panose="03000400000000000000" pitchFamily="66" charset="0"/>
            </a:endParaRPr>
          </a:p>
          <a:p>
            <a:pPr algn="ctr"/>
            <a:r>
              <a:rPr lang="en-GB" sz="4800" b="0" dirty="0">
                <a:latin typeface="NTFPreCursive" panose="03000400000000000000" pitchFamily="66" charset="0"/>
              </a:rPr>
              <a:t>Watch the video below for today’s lesson.</a:t>
            </a:r>
          </a:p>
          <a:p>
            <a:pPr algn="ctr"/>
            <a:r>
              <a:rPr lang="en-GB" sz="4800" b="0" dirty="0">
                <a:latin typeface="NTFPreCursive" panose="03000400000000000000" pitchFamily="66" charset="0"/>
                <a:hlinkClick r:id="rId2"/>
              </a:rPr>
              <a:t>https://vimeo.com/500467345</a:t>
            </a:r>
            <a:r>
              <a:rPr lang="en-GB" sz="4800" b="0" dirty="0">
                <a:latin typeface="NTFPreCursive" panose="030004000000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40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763B80-BAE6-4ED6-9046-E77D629AB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9" y="919781"/>
            <a:ext cx="4186320" cy="5018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1EBF1B-C50E-4AD2-B18D-7254C16FF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84784"/>
            <a:ext cx="4485463" cy="41764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3575229A-4339-42E4-A27F-A7679334DFAC}"/>
              </a:ext>
            </a:extLst>
          </p:cNvPr>
          <p:cNvSpPr txBox="1">
            <a:spLocks/>
          </p:cNvSpPr>
          <p:nvPr/>
        </p:nvSpPr>
        <p:spPr>
          <a:xfrm>
            <a:off x="1407481" y="260648"/>
            <a:ext cx="1584176" cy="759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Mild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3487232-E065-426B-BC81-DB948C7376E6}"/>
              </a:ext>
            </a:extLst>
          </p:cNvPr>
          <p:cNvSpPr txBox="1">
            <a:spLocks/>
          </p:cNvSpPr>
          <p:nvPr/>
        </p:nvSpPr>
        <p:spPr>
          <a:xfrm>
            <a:off x="5995044" y="332656"/>
            <a:ext cx="1817315" cy="759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Spicy</a:t>
            </a:r>
          </a:p>
        </p:txBody>
      </p:sp>
    </p:spTree>
    <p:extLst>
      <p:ext uri="{BB962C8B-B14F-4D97-AF65-F5344CB8AC3E}">
        <p14:creationId xmlns:p14="http://schemas.microsoft.com/office/powerpoint/2010/main" val="3280646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6B3705335B048ADCDC631025FEA7B" ma:contentTypeVersion="7" ma:contentTypeDescription="Create a new document." ma:contentTypeScope="" ma:versionID="b593a776c6e0797bc9ee71508fd6569a">
  <xsd:schema xmlns:xsd="http://www.w3.org/2001/XMLSchema" xmlns:xs="http://www.w3.org/2001/XMLSchema" xmlns:p="http://schemas.microsoft.com/office/2006/metadata/properties" xmlns:ns3="8542adde-e43e-4570-95dd-c0fd4354696e" xmlns:ns4="4e975377-73cf-4eed-96f2-ac16a084cc15" targetNamespace="http://schemas.microsoft.com/office/2006/metadata/properties" ma:root="true" ma:fieldsID="d14b9d408493ba48cb1ee9f1fd974c92" ns3:_="" ns4:_="">
    <xsd:import namespace="8542adde-e43e-4570-95dd-c0fd4354696e"/>
    <xsd:import namespace="4e975377-73cf-4eed-96f2-ac16a084cc1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2adde-e43e-4570-95dd-c0fd435469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75377-73cf-4eed-96f2-ac16a084c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12EC86-183D-49D4-8228-C600C6D0221E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4e975377-73cf-4eed-96f2-ac16a084cc15"/>
    <ds:schemaRef ds:uri="8542adde-e43e-4570-95dd-c0fd4354696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C95B695-64D6-4766-9C68-668ACD9620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580148-9EE4-4AF6-9652-F31BA5CD6C3A}">
  <ds:schemaRefs>
    <ds:schemaRef ds:uri="4e975377-73cf-4eed-96f2-ac16a084cc15"/>
    <ds:schemaRef ds:uri="8542adde-e43e-4570-95dd-c0fd435469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6889</TotalTime>
  <Words>919</Words>
  <Application>Microsoft Office PowerPoint</Application>
  <PresentationFormat>On-screen Show (4:3)</PresentationFormat>
  <Paragraphs>191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Essential</vt:lpstr>
      <vt:lpstr>wednesday</vt:lpstr>
      <vt:lpstr>Morning activity </vt:lpstr>
      <vt:lpstr>PowerPoint Presentation</vt:lpstr>
      <vt:lpstr>phonics</vt:lpstr>
      <vt:lpstr>PowerPoint Presentation</vt:lpstr>
      <vt:lpstr>BREAK TIME – 10:10 – 10:20</vt:lpstr>
      <vt:lpstr>Wash your hands</vt:lpstr>
      <vt:lpstr>Wednesday Maths</vt:lpstr>
      <vt:lpstr>PowerPoint Presentation</vt:lpstr>
      <vt:lpstr>PowerPoint Presentation</vt:lpstr>
      <vt:lpstr>PowerPoint Presentation</vt:lpstr>
      <vt:lpstr>Snack time</vt:lpstr>
      <vt:lpstr>ENGLISH</vt:lpstr>
      <vt:lpstr>Starting Sentences</vt:lpstr>
      <vt:lpstr>Proper Nouns</vt:lpstr>
      <vt:lpstr>Activity</vt:lpstr>
      <vt:lpstr>challenge</vt:lpstr>
      <vt:lpstr>LUNCHTIME </vt:lpstr>
      <vt:lpstr>MEDITATION</vt:lpstr>
      <vt:lpstr>Science  Everyday Materials</vt:lpstr>
      <vt:lpstr>LO: I can recognise if a material is absorbent or not.</vt:lpstr>
      <vt:lpstr> An absorbent material is…</vt:lpstr>
      <vt:lpstr>Why do paper towels need  to be absorbent?</vt:lpstr>
      <vt:lpstr>Why does a bath mat need  to be absorbent?</vt:lpstr>
      <vt:lpstr>Why does a towel need  to be absorbent?</vt:lpstr>
      <vt:lpstr>Little Red Riding Hood Task: We need to suggest a material for making Little Red’s hood. </vt:lpstr>
      <vt:lpstr>Materials we need for our experiment: (you can find something similar to these) </vt:lpstr>
      <vt:lpstr>Method:</vt:lpstr>
      <vt:lpstr>Written work   Draw this table and write your test results in your notebook like this:</vt:lpstr>
      <vt:lpstr>Written work continued</vt:lpstr>
      <vt:lpstr>Afternoon break 1.40 pm</vt:lpstr>
      <vt:lpstr>Wash your hands</vt:lpstr>
      <vt:lpstr>Counting in 2s practice</vt:lpstr>
      <vt:lpstr>Prayer to end the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BEGINNING 23rd November</dc:title>
  <dc:creator>Ben Hall</dc:creator>
  <cp:lastModifiedBy>Sarah Boyd</cp:lastModifiedBy>
  <cp:revision>107</cp:revision>
  <cp:lastPrinted>2021-01-19T17:51:29Z</cp:lastPrinted>
  <dcterms:created xsi:type="dcterms:W3CDTF">2020-12-06T13:25:40Z</dcterms:created>
  <dcterms:modified xsi:type="dcterms:W3CDTF">2021-01-28T13:18:05Z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0x01010084A6B3705335B048ADCDC631025FEA7B</vt:lpwstr>
  </property>
</Properties>
</file>