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1C09A0-589F-528F-2289-3A8C8334283E}" v="18" dt="2025-05-01T09:40:40.986"/>
    <p1510:client id="{96E076E8-5620-A8E0-3F3D-1315C66E5407}" v="142" dt="2025-05-01T07:44:42.3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5033" autoAdjust="0"/>
  </p:normalViewPr>
  <p:slideViewPr>
    <p:cSldViewPr snapToGrid="0">
      <p:cViewPr varScale="1">
        <p:scale>
          <a:sx n="78" d="100"/>
          <a:sy n="78" d="100"/>
        </p:scale>
        <p:origin x="134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BD5C-5A5B-4D9F-A6D1-4D0F9858A41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9C92-22E8-421B-AA96-0DAF7CD86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80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BD5C-5A5B-4D9F-A6D1-4D0F9858A41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9C92-22E8-421B-AA96-0DAF7CD86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30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BD5C-5A5B-4D9F-A6D1-4D0F9858A41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9C92-22E8-421B-AA96-0DAF7CD86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41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BD5C-5A5B-4D9F-A6D1-4D0F9858A41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9C92-22E8-421B-AA96-0DAF7CD86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27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BD5C-5A5B-4D9F-A6D1-4D0F9858A41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9C92-22E8-421B-AA96-0DAF7CD86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319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BD5C-5A5B-4D9F-A6D1-4D0F9858A41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9C92-22E8-421B-AA96-0DAF7CD86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7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BD5C-5A5B-4D9F-A6D1-4D0F9858A41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9C92-22E8-421B-AA96-0DAF7CD86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58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BD5C-5A5B-4D9F-A6D1-4D0F9858A41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9C92-22E8-421B-AA96-0DAF7CD86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48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BD5C-5A5B-4D9F-A6D1-4D0F9858A41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9C92-22E8-421B-AA96-0DAF7CD86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63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BD5C-5A5B-4D9F-A6D1-4D0F9858A41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9C92-22E8-421B-AA96-0DAF7CD86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72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BD5C-5A5B-4D9F-A6D1-4D0F9858A41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9C92-22E8-421B-AA96-0DAF7CD86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0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BD5C-5A5B-4D9F-A6D1-4D0F9858A41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99C92-22E8-421B-AA96-0DAF7CD86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2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hyperlink" Target="mailto:Silverbirch@sacredheart.leicester.sch.uk" TargetMode="External"/><Relationship Id="rId5" Type="http://schemas.openxmlformats.org/officeDocument/2006/relationships/image" Target="../media/image4.png"/><Relationship Id="rId10" Type="http://schemas.openxmlformats.org/officeDocument/2006/relationships/hyperlink" Target="mailto:Elm@sacredheart.leicester.sch.uk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0"/>
            <a:ext cx="12192000" cy="6734433"/>
          </a:xfrm>
          <a:prstGeom prst="rect">
            <a:avLst/>
          </a:prstGeom>
          <a:solidFill>
            <a:schemeClr val="bg1"/>
          </a:solidFill>
          <a:ln w="60325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rtl="0"/>
            <a:r>
              <a:rPr lang="en-GB" sz="1800" dirty="0">
                <a:latin typeface="Garamond"/>
                <a:ea typeface="Segoe UI"/>
                <a:cs typeface="Segoe UI"/>
              </a:rPr>
              <a:t>Take photos and email to </a:t>
            </a:r>
            <a:r>
              <a:rPr lang="en-US" sz="1800" dirty="0">
                <a:latin typeface="Garamond"/>
                <a:ea typeface="Segoe UI"/>
                <a:cs typeface="Segoe UI"/>
              </a:rPr>
              <a:t>​</a:t>
            </a:r>
          </a:p>
          <a:p>
            <a:pPr rtl="0"/>
            <a:endParaRPr lang="en-GB" dirty="0">
              <a:solidFill>
                <a:srgbClr val="0563C1"/>
              </a:solidFill>
              <a:latin typeface="Garamond"/>
              <a:cs typeface="Segoe U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08" y="145453"/>
            <a:ext cx="11398914" cy="880541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EE5A3F1-DD1B-19C1-01D7-73251431C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142446"/>
              </p:ext>
            </p:extLst>
          </p:nvPr>
        </p:nvGraphicFramePr>
        <p:xfrm>
          <a:off x="0" y="1104709"/>
          <a:ext cx="10393731" cy="5841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2774">
                  <a:extLst>
                    <a:ext uri="{9D8B030D-6E8A-4147-A177-3AD203B41FA5}">
                      <a16:colId xmlns:a16="http://schemas.microsoft.com/office/drawing/2014/main" val="2510028228"/>
                    </a:ext>
                  </a:extLst>
                </a:gridCol>
                <a:gridCol w="3233176">
                  <a:extLst>
                    <a:ext uri="{9D8B030D-6E8A-4147-A177-3AD203B41FA5}">
                      <a16:colId xmlns:a16="http://schemas.microsoft.com/office/drawing/2014/main" val="805125648"/>
                    </a:ext>
                  </a:extLst>
                </a:gridCol>
                <a:gridCol w="3817781">
                  <a:extLst>
                    <a:ext uri="{9D8B030D-6E8A-4147-A177-3AD203B41FA5}">
                      <a16:colId xmlns:a16="http://schemas.microsoft.com/office/drawing/2014/main" val="2175198989"/>
                    </a:ext>
                  </a:extLst>
                </a:gridCol>
              </a:tblGrid>
              <a:tr h="407375"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i="0" dirty="0">
                          <a:solidFill>
                            <a:schemeClr val="tx1"/>
                          </a:solidFill>
                          <a:latin typeface="Garamond"/>
                        </a:rPr>
                        <a:t>Year 3 HOMEWORK for Pentecost Term 1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117696"/>
                  </a:ext>
                </a:extLst>
              </a:tr>
              <a:tr h="393328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i="0" dirty="0">
                          <a:solidFill>
                            <a:schemeClr val="tx1"/>
                          </a:solidFill>
                          <a:latin typeface="Garamond"/>
                        </a:rPr>
                        <a:t>Tasks I must do every week: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25780"/>
                  </a:ext>
                </a:extLst>
              </a:tr>
              <a:tr h="162950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600" b="1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Reading</a:t>
                      </a:r>
                    </a:p>
                    <a:p>
                      <a:pPr marL="0" lvl="0" algn="l">
                        <a:buNone/>
                      </a:pPr>
                      <a:endParaRPr lang="en-GB" sz="1600" i="0" kern="1200" dirty="0">
                        <a:solidFill>
                          <a:schemeClr val="tx1"/>
                        </a:solidFill>
                        <a:latin typeface="Garamond"/>
                        <a:ea typeface="+mn-ea"/>
                        <a:cs typeface="+mn-cs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GB" sz="1600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Ensure to read your AR book daily.  Remember to get your bookmark signed each time you read to an adult or older sibling at home.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en-GB" sz="1600" b="1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Times-Tables  </a:t>
                      </a:r>
                    </a:p>
                    <a:p>
                      <a:pPr marL="0" lvl="0" algn="l">
                        <a:buNone/>
                      </a:pPr>
                      <a:r>
                        <a:rPr lang="en-GB" sz="1600" b="0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Use your TTRS logins to practise times-tables </a:t>
                      </a:r>
                      <a:r>
                        <a:rPr lang="en-GB" sz="1600" b="0" i="0" kern="1200" err="1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esp</a:t>
                      </a:r>
                      <a:r>
                        <a:rPr lang="en-GB" sz="1600" b="0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 3,4 and 8 regularly at home.  There will be competitions run by TTRS throughout the year, so be prepared!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600" b="1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Spelling</a:t>
                      </a:r>
                    </a:p>
                    <a:p>
                      <a:pPr marL="0" lvl="0" algn="l">
                        <a:buNone/>
                      </a:pPr>
                      <a:r>
                        <a:rPr lang="en-GB" sz="1600" b="0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You will receive the statutory spellings for lower KS2.  Throughout the year, we want you to learn how to spell these words and to use them confidently in your writing.</a:t>
                      </a:r>
                      <a:endParaRPr lang="en-GB" sz="1600" b="1" i="0" kern="1200" dirty="0">
                        <a:solidFill>
                          <a:schemeClr val="tx1"/>
                        </a:solidFill>
                        <a:latin typeface="Garamond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654083"/>
                  </a:ext>
                </a:extLst>
              </a:tr>
              <a:tr h="393328">
                <a:tc gridSpan="3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en-GB" sz="1800" b="1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Tasks I can choose to do: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111337"/>
                  </a:ext>
                </a:extLst>
              </a:tr>
              <a:tr h="278139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en-GB" sz="1800" b="1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Speaking, Listening &amp; Writing</a:t>
                      </a:r>
                    </a:p>
                    <a:p>
                      <a:pPr marL="0" lvl="0" algn="ctr">
                        <a:buNone/>
                      </a:pPr>
                      <a:endParaRPr lang="en-GB" sz="1800" b="1" i="0" kern="1200" dirty="0">
                        <a:solidFill>
                          <a:schemeClr val="tx1"/>
                        </a:solidFill>
                        <a:latin typeface="Garamond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GB" sz="1800" b="0" i="0" u="sng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How far would I go to look cool?’ – Shocking Styles: 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     What is a Shocking Style?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endParaRPr lang="en-GB" sz="1800" b="0" i="0" kern="1200" dirty="0">
                        <a:solidFill>
                          <a:schemeClr val="tx1"/>
                        </a:solidFill>
                        <a:latin typeface="Garamond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Research a shocking fashion trend from history and design an outfit inspired by it.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buNone/>
                      </a:pP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Financial Education: Lending and Borrowing,  Priorities &amp; Maths</a:t>
                      </a:r>
                    </a:p>
                    <a:p>
                      <a:pPr marL="0" lvl="0" algn="l">
                        <a:buNone/>
                      </a:pPr>
                      <a:r>
                        <a:rPr lang="en-GB" sz="1400" b="0" i="0" u="sng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PSHE:</a:t>
                      </a:r>
                    </a:p>
                    <a:p>
                      <a:pPr marL="0" lvl="0" algn="l">
                        <a:buNone/>
                      </a:pP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Create a poster about your dream job. What is your dream job? What skills you need for?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GB" sz="1400" b="0" i="0" u="sng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Maths: </a:t>
                      </a:r>
                      <a:r>
                        <a:rPr lang="en-GB" sz="1400" b="0" i="0" u="sng" strike="noStrike" kern="1200" baseline="0" noProof="0" dirty="0">
                          <a:solidFill>
                            <a:srgbClr val="000000"/>
                          </a:solidFill>
                          <a:latin typeface="Garamond"/>
                        </a:rPr>
                        <a:t>Measurement: Money </a:t>
                      </a:r>
                      <a:r>
                        <a:rPr lang="en-GB" sz="1400" b="0" i="0" u="none" strike="noStrike" kern="1200" baseline="0" noProof="0" dirty="0">
                          <a:solidFill>
                            <a:srgbClr val="000000"/>
                          </a:solidFill>
                          <a:latin typeface="Garamond"/>
                        </a:rPr>
                        <a:t>Create a shopping list with at least five items and calculate the total cost using different coins and notes.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sng" strike="noStrike" kern="1200" baseline="0" noProof="0" dirty="0">
                          <a:solidFill>
                            <a:srgbClr val="000000"/>
                          </a:solidFill>
                          <a:latin typeface="Garamond"/>
                        </a:rPr>
                        <a:t>Measurement: Time 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kern="1200" baseline="0" noProof="0" dirty="0">
                          <a:solidFill>
                            <a:srgbClr val="000000"/>
                          </a:solidFill>
                          <a:latin typeface="Garamond"/>
                        </a:rPr>
                        <a:t>Write down the times of three daily activities and calculate the duration between each. </a:t>
                      </a:r>
                      <a:endParaRPr lang="en-GB" sz="1400" b="0" i="0" u="non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en-GB" sz="1800" b="1" i="0" kern="1200" dirty="0">
                          <a:solidFill>
                            <a:schemeClr val="tx1"/>
                          </a:solidFill>
                          <a:latin typeface="Garamond"/>
                          <a:ea typeface="+mn-ea"/>
                          <a:cs typeface="+mn-cs"/>
                        </a:rPr>
                        <a:t>Wider Curriculum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noProof="0" dirty="0">
                          <a:solidFill>
                            <a:srgbClr val="424242"/>
                          </a:solidFill>
                          <a:latin typeface="Garamond"/>
                        </a:rPr>
                        <a:t>History – How have Children’s Lives Changed? Explain one major difference in children's daily routines between now and 50 years ago.</a:t>
                      </a:r>
                      <a:endParaRPr lang="en-GB" sz="1400" b="0" i="0" dirty="0">
                        <a:latin typeface="Garamond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0" i="0" u="none" strike="noStrike" noProof="0" dirty="0">
                        <a:solidFill>
                          <a:srgbClr val="424242"/>
                        </a:solidFill>
                        <a:latin typeface="Garamond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noProof="0" dirty="0">
                          <a:solidFill>
                            <a:srgbClr val="424242"/>
                          </a:solidFill>
                          <a:latin typeface="Garamond"/>
                        </a:rPr>
                        <a:t>A Local Study: How Fashion has changed over time (in Leicestershire) Research and describe one significant change in Leicestershire fashion from the 1900s to today.</a:t>
                      </a:r>
                      <a:endParaRPr lang="en-GB" sz="1400" b="0" i="0">
                        <a:latin typeface="Garamond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0" i="0" u="none" strike="noStrike" noProof="0" dirty="0">
                        <a:solidFill>
                          <a:srgbClr val="424242"/>
                        </a:solidFill>
                        <a:latin typeface="Garamond"/>
                      </a:endParaRPr>
                    </a:p>
                    <a:p>
                      <a:pPr marL="171450" lvl="0" indent="-17145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400" b="0" i="0" u="none" strike="noStrike" noProof="0" dirty="0">
                          <a:solidFill>
                            <a:srgbClr val="424242"/>
                          </a:solidFill>
                          <a:latin typeface="Garamond"/>
                        </a:rPr>
                        <a:t>Science – Plants List three things that plants need to grow and explain why each is important</a:t>
                      </a:r>
                      <a:r>
                        <a:rPr lang="en-GB" sz="1400" b="0" i="0" u="none" strike="noStrike" noProof="0" dirty="0">
                          <a:solidFill>
                            <a:srgbClr val="424242"/>
                          </a:solidFill>
                          <a:latin typeface="Calibri"/>
                        </a:rPr>
                        <a:t>. </a:t>
                      </a:r>
                      <a:endParaRPr lang="en-GB" sz="1400" b="0" i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368951"/>
                  </a:ext>
                </a:extLst>
              </a:tr>
            </a:tbl>
          </a:graphicData>
        </a:graphic>
      </p:graphicFrame>
      <p:pic>
        <p:nvPicPr>
          <p:cNvPr id="12" name="Picture 11" descr="A blue and pink text&#10;&#10;Description automatically generated">
            <a:extLst>
              <a:ext uri="{FF2B5EF4-FFF2-40B4-BE49-F238E27FC236}">
                <a16:creationId xmlns:a16="http://schemas.microsoft.com/office/drawing/2014/main" id="{B30161EF-31EA-FECF-FD69-68C46725F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2354" y="3114432"/>
            <a:ext cx="840192" cy="308925"/>
          </a:xfrm>
          <a:prstGeom prst="rect">
            <a:avLst/>
          </a:prstGeom>
        </p:spPr>
      </p:pic>
      <p:pic>
        <p:nvPicPr>
          <p:cNvPr id="13" name="Picture 12" descr="A group of black squares with white letters&#10;&#10;Description automatically generated">
            <a:extLst>
              <a:ext uri="{FF2B5EF4-FFF2-40B4-BE49-F238E27FC236}">
                <a16:creationId xmlns:a16="http://schemas.microsoft.com/office/drawing/2014/main" id="{D6665BAB-28E9-18AD-601E-4BE664D0B2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2728" y="1911281"/>
            <a:ext cx="934872" cy="374126"/>
          </a:xfrm>
          <a:prstGeom prst="rect">
            <a:avLst/>
          </a:prstGeom>
        </p:spPr>
      </p:pic>
      <p:pic>
        <p:nvPicPr>
          <p:cNvPr id="15" name="Picture 14" descr="A logo of a book and pencils&#10;&#10;Description automatically generated">
            <a:extLst>
              <a:ext uri="{FF2B5EF4-FFF2-40B4-BE49-F238E27FC236}">
                <a16:creationId xmlns:a16="http://schemas.microsoft.com/office/drawing/2014/main" id="{7D6465C5-847A-33B8-E3D2-F1D06FEFB2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997" y="1968850"/>
            <a:ext cx="479947" cy="4864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289E95F-212C-E260-B006-2030CFD940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5596" y="529115"/>
            <a:ext cx="1112377" cy="519022"/>
          </a:xfrm>
          <a:prstGeom prst="rect">
            <a:avLst/>
          </a:prstGeom>
        </p:spPr>
      </p:pic>
      <p:pic>
        <p:nvPicPr>
          <p:cNvPr id="21" name="Picture 20" descr="A close up of a mask&#10;&#10;Description automatically generated">
            <a:extLst>
              <a:ext uri="{FF2B5EF4-FFF2-40B4-BE49-F238E27FC236}">
                <a16:creationId xmlns:a16="http://schemas.microsoft.com/office/drawing/2014/main" id="{25C606B3-31FE-21BB-ADC8-2C2A54D273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66786" y="146070"/>
            <a:ext cx="515172" cy="894043"/>
          </a:xfrm>
          <a:prstGeom prst="rect">
            <a:avLst/>
          </a:prstGeom>
        </p:spPr>
      </p:pic>
      <p:pic>
        <p:nvPicPr>
          <p:cNvPr id="23" name="Picture 22" descr="Egyptian, Egypt, Ancient, Historic, Pharaoh, Warrior">
            <a:extLst>
              <a:ext uri="{FF2B5EF4-FFF2-40B4-BE49-F238E27FC236}">
                <a16:creationId xmlns:a16="http://schemas.microsoft.com/office/drawing/2014/main" id="{AC06AC53-B6A6-569B-E25C-4E0312CBB169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664" y="453935"/>
            <a:ext cx="303806" cy="622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 descr="A drawing of a person in a garment&#10;&#10;Description automatically generated">
            <a:extLst>
              <a:ext uri="{FF2B5EF4-FFF2-40B4-BE49-F238E27FC236}">
                <a16:creationId xmlns:a16="http://schemas.microsoft.com/office/drawing/2014/main" id="{8AB93D3D-637D-ABFF-E9F0-EEC56FA8E01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6975798" y="397196"/>
            <a:ext cx="339560" cy="73289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1672A2F-2518-AADA-9342-322B52173F50}"/>
              </a:ext>
            </a:extLst>
          </p:cNvPr>
          <p:cNvSpPr txBox="1"/>
          <p:nvPr/>
        </p:nvSpPr>
        <p:spPr>
          <a:xfrm>
            <a:off x="10370061" y="1302225"/>
            <a:ext cx="1716182" cy="477053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 dirty="0">
                <a:latin typeface="Garamond"/>
                <a:cs typeface="Calibri"/>
              </a:rPr>
              <a:t>Please do take  photos of your work done at home and email them to your respective teachers on:</a:t>
            </a:r>
          </a:p>
          <a:p>
            <a:r>
              <a:rPr lang="en-GB" sz="1600" dirty="0">
                <a:latin typeface="Garamond"/>
                <a:cs typeface="Calibri"/>
                <a:hlinkClick r:id="rId10"/>
              </a:rPr>
              <a:t>Elm@sacredheart.leicester.sch.uk</a:t>
            </a:r>
            <a:endParaRPr lang="en-GB" sz="1600" dirty="0">
              <a:latin typeface="Garamond"/>
              <a:cs typeface="Calibri"/>
            </a:endParaRPr>
          </a:p>
          <a:p>
            <a:endParaRPr lang="en-GB" sz="1600" dirty="0">
              <a:latin typeface="Garamond"/>
              <a:cs typeface="Calibri"/>
            </a:endParaRPr>
          </a:p>
          <a:p>
            <a:r>
              <a:rPr lang="en-GB" sz="1600" dirty="0">
                <a:latin typeface="Garamond"/>
                <a:cs typeface="Calibri"/>
                <a:hlinkClick r:id="rId11"/>
              </a:rPr>
              <a:t>Silverbirch@sacredheart.leicester.sch.uk</a:t>
            </a:r>
            <a:endParaRPr lang="en-GB" sz="1600" dirty="0">
              <a:latin typeface="Garamond"/>
              <a:cs typeface="Calibri"/>
            </a:endParaRPr>
          </a:p>
          <a:p>
            <a:endParaRPr lang="en-GB" sz="1600" dirty="0">
              <a:latin typeface="Garamond"/>
              <a:cs typeface="Calibri"/>
            </a:endParaRPr>
          </a:p>
          <a:p>
            <a:r>
              <a:rPr lang="en-GB" sz="1600" dirty="0">
                <a:latin typeface="Garamond"/>
                <a:cs typeface="Calibri"/>
              </a:rPr>
              <a:t>You can also bring in any work you do so that we can celebrate it in school.</a:t>
            </a:r>
          </a:p>
        </p:txBody>
      </p:sp>
      <p:pic>
        <p:nvPicPr>
          <p:cNvPr id="32" name="Picture 31" descr="A heart shaped shelf with books&#10;&#10;Description automatically generated">
            <a:extLst>
              <a:ext uri="{FF2B5EF4-FFF2-40B4-BE49-F238E27FC236}">
                <a16:creationId xmlns:a16="http://schemas.microsoft.com/office/drawing/2014/main" id="{F6C7A246-5FF2-45C8-F313-369AFCB2FE8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95265" y="1946583"/>
            <a:ext cx="605051" cy="53098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C6D4D48-1F2D-497D-67BB-9866C064A11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550190" y="1913059"/>
            <a:ext cx="628224" cy="221492"/>
          </a:xfrm>
          <a:prstGeom prst="rect">
            <a:avLst/>
          </a:prstGeom>
        </p:spPr>
      </p:pic>
      <p:pic>
        <p:nvPicPr>
          <p:cNvPr id="42" name="Picture 41" descr="A yellow star with a face and hands&#10;&#10;Description automatically generated">
            <a:extLst>
              <a:ext uri="{FF2B5EF4-FFF2-40B4-BE49-F238E27FC236}">
                <a16:creationId xmlns:a16="http://schemas.microsoft.com/office/drawing/2014/main" id="{4596D648-5A60-D5B3-FE91-85702673691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386666" y="6039049"/>
            <a:ext cx="996998" cy="69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63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8dc48a3-7457-4ea7-a6a1-1870460c89ab" xsi:nil="true"/>
    <lcf76f155ced4ddcb4097134ff3c332f xmlns="f33c2a62-0d7e-4a84-8a2b-c9243b6a4ead">
      <Terms xmlns="http://schemas.microsoft.com/office/infopath/2007/PartnerControls"/>
    </lcf76f155ced4ddcb4097134ff3c332f>
    <a328e75b44964ef083095668ffb1fb98 xmlns="78dc48a3-7457-4ea7-a6a1-1870460c89ab">
      <Terms xmlns="http://schemas.microsoft.com/office/infopath/2007/PartnerControls"/>
    </a328e75b44964ef083095668ffb1fb98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9812D13F14E54EB6F611CFCB1B024E" ma:contentTypeVersion="23" ma:contentTypeDescription="Create a new document." ma:contentTypeScope="" ma:versionID="4e34e12ecb7b5ce67423d3ca192ffb13">
  <xsd:schema xmlns:xsd="http://www.w3.org/2001/XMLSchema" xmlns:xs="http://www.w3.org/2001/XMLSchema" xmlns:p="http://schemas.microsoft.com/office/2006/metadata/properties" xmlns:ns2="f33c2a62-0d7e-4a84-8a2b-c9243b6a4ead" xmlns:ns3="78dc48a3-7457-4ea7-a6a1-1870460c89ab" targetNamespace="http://schemas.microsoft.com/office/2006/metadata/properties" ma:root="true" ma:fieldsID="51e251d358422060afd23c02a32ef635" ns2:_="" ns3:_="">
    <xsd:import namespace="f33c2a62-0d7e-4a84-8a2b-c9243b6a4ead"/>
    <xsd:import namespace="78dc48a3-7457-4ea7-a6a1-1870460c89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3:a328e75b44964ef083095668ffb1fb98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3c2a62-0d7e-4a84-8a2b-c9243b6a4e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eda33314-abb7-4c07-9d66-bfa8aefd03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c48a3-7457-4ea7-a6a1-1870460c89a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a56f4ff-62d8-40bb-b4cf-9f5d5f673dfb}" ma:internalName="TaxCatchAll" ma:showField="CatchAllData" ma:web="78dc48a3-7457-4ea7-a6a1-1870460c89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328e75b44964ef083095668ffb1fb98" ma:index="26" nillable="true" ma:taxonomy="true" ma:internalName="a328e75b44964ef083095668ffb1fb98" ma:taxonomyFieldName="Staff_x0020_Category" ma:displayName="Staff Category" ma:fieldId="{a328e75b-4496-4ef0-8309-5668ffb1fb98}" ma:sspId="eda33314-abb7-4c07-9d66-bfa8aefd0393" ma:termSetId="5f55eec3-fd69-4ae0-bc50-b8efe658092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8284F6-A7D6-403F-8BAD-11A4B17B34B2}">
  <ds:schemaRefs>
    <ds:schemaRef ds:uri="http://schemas.microsoft.com/office/infopath/2007/PartnerControls"/>
    <ds:schemaRef ds:uri="http://schemas.microsoft.com/office/2006/documentManagement/types"/>
    <ds:schemaRef ds:uri="78dc48a3-7457-4ea7-a6a1-1870460c89ab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f33c2a62-0d7e-4a84-8a2b-c9243b6a4ead"/>
    <ds:schemaRef ds:uri="http://purl.org/dc/dcmitype/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A97DB0F-560B-4F26-8FCD-259942581B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3C4709-7052-41B7-BAA0-6FD3D84867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3c2a62-0d7e-4a84-8a2b-c9243b6a4ead"/>
    <ds:schemaRef ds:uri="78dc48a3-7457-4ea7-a6a1-1870460c89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362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Garamond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Pauline Cefai-Azzopardi</dc:creator>
  <cp:lastModifiedBy>M Sexton</cp:lastModifiedBy>
  <cp:revision>692</cp:revision>
  <dcterms:created xsi:type="dcterms:W3CDTF">2021-08-24T22:58:40Z</dcterms:created>
  <dcterms:modified xsi:type="dcterms:W3CDTF">2025-05-01T10:30:18Z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0x010100EF9812D13F14E54EB6F611CFCB1B024E</vt:lpwstr>
  </property>
  <property fmtid="{D5CDD505-2E9C-101B-9397-08002B2CF9AE}" pid="3" name="MediaServiceImageTags">
    <vt:lpwstr/>
  </property>
  <property fmtid="{D5CDD505-2E9C-101B-9397-08002B2CF9AE}" pid="4" name="Staff Category">
    <vt:lpwstr/>
  </property>
  <property fmtid="{D5CDD505-2E9C-101B-9397-08002B2CF9AE}" pid="5" name="Staff_x0020_Category">
    <vt:lpwstr/>
  </property>
</Properties>
</file>