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0" r:id="rId18"/>
    <p:sldId id="269" r:id="rId19"/>
  </p:sldIdLst>
  <p:sldSz cx="9144000" cy="6858000" type="screen4x3"/>
  <p:notesSz cx="6669088" cy="9753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13" Type="http://schemas.openxmlformats.org/officeDocument/2006/relationships/image" Target="../media/image7.jpg"/><Relationship Id="rId18" Type="http://schemas.openxmlformats.org/officeDocument/2006/relationships/image" Target="../media/image12.jp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jpg"/><Relationship Id="rId17" Type="http://schemas.openxmlformats.org/officeDocument/2006/relationships/image" Target="../media/image11.jpg"/><Relationship Id="rId25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jpg"/><Relationship Id="rId29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jpg"/><Relationship Id="rId23" Type="http://schemas.openxmlformats.org/officeDocument/2006/relationships/image" Target="../media/image17.jpg"/><Relationship Id="rId28" Type="http://schemas.openxmlformats.org/officeDocument/2006/relationships/image" Target="../media/image22.jp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21.jpg"/><Relationship Id="rId30" Type="http://schemas.openxmlformats.org/officeDocument/2006/relationships/image" Target="../media/image2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44156" y="5580608"/>
            <a:ext cx="440386" cy="45148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075672" y="5619846"/>
            <a:ext cx="392060" cy="39206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347697" y="5603542"/>
            <a:ext cx="374398" cy="385296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810093" y="5613746"/>
            <a:ext cx="347023" cy="456328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328670" y="5580608"/>
            <a:ext cx="367664" cy="41910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729218" y="5623788"/>
            <a:ext cx="377190" cy="355600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028439" y="5594369"/>
            <a:ext cx="401320" cy="458679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696334" y="5592673"/>
            <a:ext cx="332104" cy="445770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2974238" y="5521251"/>
            <a:ext cx="338792" cy="465757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6169659" y="5563463"/>
            <a:ext cx="525144" cy="525145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2233295" y="5591403"/>
            <a:ext cx="313689" cy="377825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86649" y="5555843"/>
            <a:ext cx="374128" cy="423545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8316721" y="5607913"/>
            <a:ext cx="370840" cy="411479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4500245" y="5566638"/>
            <a:ext cx="371475" cy="485140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2573654" y="5571083"/>
            <a:ext cx="382269" cy="433069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4892726" y="5603503"/>
            <a:ext cx="378113" cy="424003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5287644" y="5607913"/>
            <a:ext cx="438785" cy="438784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798955" y="5606008"/>
            <a:ext cx="310514" cy="373379"/>
          </a:xfrm>
          <a:prstGeom prst="rect">
            <a:avLst/>
          </a:prstGeom>
        </p:spPr>
      </p:pic>
      <p:sp>
        <p:nvSpPr>
          <p:cNvPr id="34" name="bg object 34"/>
          <p:cNvSpPr/>
          <p:nvPr/>
        </p:nvSpPr>
        <p:spPr>
          <a:xfrm>
            <a:off x="1794129" y="5601246"/>
            <a:ext cx="320040" cy="382905"/>
          </a:xfrm>
          <a:custGeom>
            <a:avLst/>
            <a:gdLst/>
            <a:ahLst/>
            <a:cxnLst/>
            <a:rect l="l" t="t" r="r" b="b"/>
            <a:pathLst>
              <a:path w="320039" h="382904">
                <a:moveTo>
                  <a:pt x="0" y="382904"/>
                </a:moveTo>
                <a:lnTo>
                  <a:pt x="320039" y="382904"/>
                </a:lnTo>
                <a:lnTo>
                  <a:pt x="320039" y="0"/>
                </a:lnTo>
                <a:lnTo>
                  <a:pt x="0" y="0"/>
                </a:lnTo>
                <a:lnTo>
                  <a:pt x="0" y="382904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bg object 35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6694805" y="5595848"/>
            <a:ext cx="367029" cy="460365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524116" y="5586958"/>
            <a:ext cx="320039" cy="382269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7508875" y="5602833"/>
            <a:ext cx="391795" cy="458469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7961461" y="5627788"/>
            <a:ext cx="315786" cy="401529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53341" y="5324720"/>
            <a:ext cx="9081512" cy="99194"/>
          </a:xfrm>
          <a:prstGeom prst="rect">
            <a:avLst/>
          </a:prstGeom>
        </p:spPr>
      </p:pic>
      <p:sp>
        <p:nvSpPr>
          <p:cNvPr id="40" name="bg object 40"/>
          <p:cNvSpPr/>
          <p:nvPr/>
        </p:nvSpPr>
        <p:spPr>
          <a:xfrm>
            <a:off x="86649" y="5350763"/>
            <a:ext cx="9020175" cy="11430"/>
          </a:xfrm>
          <a:custGeom>
            <a:avLst/>
            <a:gdLst/>
            <a:ahLst/>
            <a:cxnLst/>
            <a:rect l="l" t="t" r="r" b="b"/>
            <a:pathLst>
              <a:path w="9020175" h="11429">
                <a:moveTo>
                  <a:pt x="0" y="0"/>
                </a:moveTo>
                <a:lnTo>
                  <a:pt x="9019758" y="11176"/>
                </a:lnTo>
              </a:path>
            </a:pathLst>
          </a:custGeom>
          <a:ln w="25400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1" name="bg object 41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53341" y="6162933"/>
            <a:ext cx="9081512" cy="99194"/>
          </a:xfrm>
          <a:prstGeom prst="rect">
            <a:avLst/>
          </a:prstGeom>
        </p:spPr>
      </p:pic>
      <p:sp>
        <p:nvSpPr>
          <p:cNvPr id="42" name="bg object 42"/>
          <p:cNvSpPr/>
          <p:nvPr/>
        </p:nvSpPr>
        <p:spPr>
          <a:xfrm>
            <a:off x="86649" y="6189522"/>
            <a:ext cx="9020175" cy="11430"/>
          </a:xfrm>
          <a:custGeom>
            <a:avLst/>
            <a:gdLst/>
            <a:ahLst/>
            <a:cxnLst/>
            <a:rect l="l" t="t" r="r" b="b"/>
            <a:pathLst>
              <a:path w="9020175" h="11429">
                <a:moveTo>
                  <a:pt x="0" y="0"/>
                </a:moveTo>
                <a:lnTo>
                  <a:pt x="9019758" y="11150"/>
                </a:lnTo>
              </a:path>
            </a:pathLst>
          </a:custGeom>
          <a:ln w="254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46885" y="461899"/>
            <a:ext cx="5650229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0588" y="1238757"/>
            <a:ext cx="8662822" cy="40549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g"/><Relationship Id="rId13" Type="http://schemas.openxmlformats.org/officeDocument/2006/relationships/image" Target="../media/image9.jpg"/><Relationship Id="rId18" Type="http://schemas.openxmlformats.org/officeDocument/2006/relationships/image" Target="../media/image22.jpg"/><Relationship Id="rId26" Type="http://schemas.openxmlformats.org/officeDocument/2006/relationships/image" Target="../media/image26.jpg"/><Relationship Id="rId3" Type="http://schemas.openxmlformats.org/officeDocument/2006/relationships/image" Target="../media/image20.png"/><Relationship Id="rId21" Type="http://schemas.openxmlformats.org/officeDocument/2006/relationships/image" Target="../media/image16.png"/><Relationship Id="rId7" Type="http://schemas.openxmlformats.org/officeDocument/2006/relationships/image" Target="../media/image19.png"/><Relationship Id="rId12" Type="http://schemas.openxmlformats.org/officeDocument/2006/relationships/image" Target="../media/image8.png"/><Relationship Id="rId17" Type="http://schemas.openxmlformats.org/officeDocument/2006/relationships/image" Target="../media/image13.png"/><Relationship Id="rId25" Type="http://schemas.openxmlformats.org/officeDocument/2006/relationships/image" Target="../media/image25.jpg"/><Relationship Id="rId2" Type="http://schemas.openxmlformats.org/officeDocument/2006/relationships/image" Target="../media/image1.png"/><Relationship Id="rId16" Type="http://schemas.openxmlformats.org/officeDocument/2006/relationships/image" Target="../media/image6.jpg"/><Relationship Id="rId20" Type="http://schemas.openxmlformats.org/officeDocument/2006/relationships/image" Target="../media/image14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11" Type="http://schemas.openxmlformats.org/officeDocument/2006/relationships/image" Target="../media/image7.jp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5.png"/><Relationship Id="rId23" Type="http://schemas.openxmlformats.org/officeDocument/2006/relationships/image" Target="../media/image18.png"/><Relationship Id="rId28" Type="http://schemas.openxmlformats.org/officeDocument/2006/relationships/image" Target="../media/image27.png"/><Relationship Id="rId10" Type="http://schemas.openxmlformats.org/officeDocument/2006/relationships/image" Target="../media/image5.png"/><Relationship Id="rId19" Type="http://schemas.openxmlformats.org/officeDocument/2006/relationships/image" Target="../media/image12.jpg"/><Relationship Id="rId4" Type="http://schemas.openxmlformats.org/officeDocument/2006/relationships/image" Target="../media/image2.jpg"/><Relationship Id="rId9" Type="http://schemas.openxmlformats.org/officeDocument/2006/relationships/image" Target="../media/image3.png"/><Relationship Id="rId14" Type="http://schemas.openxmlformats.org/officeDocument/2006/relationships/image" Target="../media/image11.jpg"/><Relationship Id="rId22" Type="http://schemas.openxmlformats.org/officeDocument/2006/relationships/image" Target="../media/image17.jpg"/><Relationship Id="rId27" Type="http://schemas.openxmlformats.org/officeDocument/2006/relationships/image" Target="../media/image2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hyperlink" Target="http://www.leics.gov.uk/local_offer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gbr01.safelinks.protection.outlook.com/?url=https%3A%2F%2Flinkprotect.cudasvc.com%2Furl%3Fa%3Dhttps%253a%252f%252ffamilies.leicester.gov.uk%252fsend-local-offer%252fsearch-for-local-offer-services%252fsupport-with-send-in-leicester-city%252f%26c%3DE%2C1%2C4mWe4SA6Q3pDKdmXRhlfuyH0YxQGX7lXsVjyxRjyLnYCd2rCfFzUmBn8AcYqdk2Rx_TQ4CMdey-RSPaKtA4UZj0aFNI5s9RaCFM6GedysotSSBc%2C%26typo%3D1&amp;data=05%7C02%7Cksharpe%40sacredheart.leicester.sch.uk%7C7d35ebdba1db488a08e508de0a234cf7%7Cdf807ee998bd4d68b82890e49cd290fd%7C0%7C0%7C638959343932656784%7CUnknown%7CTWFpbGZsb3d8eyJFbXB0eU1hcGkiOnRydWUsIlYiOiIwLjAuMDAwMCIsIlAiOiJXaW4zMiIsIkFOIjoiTWFpbCIsIldUIjoyfQ%3D%3D%7C0%7C%7C%7C&amp;sdata=2w%2BCp4bxf7BSs1K7zBtJDLovHTFxB0k%2FsCNxJf1CNTc%3D&amp;reserved=0" TargetMode="External"/><Relationship Id="rId13" Type="http://schemas.openxmlformats.org/officeDocument/2006/relationships/hyperlink" Target="https://gbr01.safelinks.protection.outlook.com/?url=https%3A%2F%2Flinkprotect.cudasvc.com%2Furl%3Fa%3Dhttps%253a%252f%252ffamilies.leicester.gov.uk%252fsend-local-offer%252feducation-health-care-plans%252fstatutory-assessment-process%252f%26c%3DE%2C1%2CMBvCXUAqfNtpq5K4uPtYF22YritYCe7_4EZV9FXlV5hlw5Ledhg_hk0GQfT26AP5IA_4GUI9NrwnonsFq8PKcHol7-xUGbCnxoP8NWQrcOg%2C%26typo%3D1&amp;data=05%7C02%7Cksharpe%40sacredheart.leicester.sch.uk%7C7d35ebdba1db488a08e508de0a234cf7%7Cdf807ee998bd4d68b82890e49cd290fd%7C0%7C0%7C638959343932732117%7CUnknown%7CTWFpbGZsb3d8eyJFbXB0eU1hcGkiOnRydWUsIlYiOiIwLjAuMDAwMCIsIlAiOiJXaW4zMiIsIkFOIjoiTWFpbCIsIldUIjoyfQ%3D%3D%7C0%7C%7C%7C&amp;sdata=a3w%2F2ceT78brQID2%2FDYNTVy3vSW4AsAtXSi7WPb880U%3D&amp;reserved=0" TargetMode="External"/><Relationship Id="rId3" Type="http://schemas.openxmlformats.org/officeDocument/2006/relationships/hyperlink" Target="https://gbr01.safelinks.protection.outlook.com/?url=https%3A%2F%2Flinkprotect.cudasvc.com%2Furl%3Fa%3Dhttps%253a%252f%252ffamilies.leicester.gov.uk%252fsend-local-offer%252fwhere-to-start-with-send%252fschool-support%252f%26c%3DE%2C1%2Cla-s76S9M8-hetWZhn8KPkAKQm_o3x_Oqwf7ByRm3OHEY6WFadkxqro4_u3rMA7zOeTIMChHtOGFgHjd8gy7Afe5NPWOrxw338ClTL3-sHACKD4k%26typo%3D1&amp;data=05%7C02%7Cksharpe%40sacredheart.leicester.sch.uk%7C7d35ebdba1db488a08e508de0a234cf7%7Cdf807ee998bd4d68b82890e49cd290fd%7C0%7C0%7C638959343932566807%7CUnknown%7CTWFpbGZsb3d8eyJFbXB0eU1hcGkiOnRydWUsIlYiOiIwLjAuMDAwMCIsIlAiOiJXaW4zMiIsIkFOIjoiTWFpbCIsIldUIjoyfQ%3D%3D%7C0%7C%7C%7C&amp;sdata=hNRU54pE4KejPdai5YHDa9Ze5Kz4vaREJlRgc8iaU%2FU%3D&amp;reserved=0" TargetMode="External"/><Relationship Id="rId7" Type="http://schemas.openxmlformats.org/officeDocument/2006/relationships/hyperlink" Target="https://gbr01.safelinks.protection.outlook.com/?url=https%3A%2F%2Flinkprotect.cudasvc.com%2Furl%3Fa%3Dhttps%253a%252f%252ffamilies.leicester.gov.uk%252fsend-local-offer%252fwhere-to-start-with-send%252fthink-your-child-has-send%252fpreparing-for-a-send-meeting-with-a-school%252f%26c%3DE%2C1%2CEgpYAKLj_2u3Kup8PHI_PuFPRdaBsXcLt0jnPcCKij1-zIaVPHQQYqlboBDNukba0WqBlwJEcudQMISdNh7HlMb6kxV9w_Vp7TIQy7Ms%26typo%3D1&amp;data=05%7C02%7Cksharpe%40sacredheart.leicester.sch.uk%7C7d35ebdba1db488a08e508de0a234cf7%7Cdf807ee998bd4d68b82890e49cd290fd%7C0%7C0%7C638959343932641810%7CUnknown%7CTWFpbGZsb3d8eyJFbXB0eU1hcGkiOnRydWUsIlYiOiIwLjAuMDAwMCIsIlAiOiJXaW4zMiIsIkFOIjoiTWFpbCIsIldUIjoyfQ%3D%3D%7C0%7C%7C%7C&amp;sdata=S6hMAdTbscShpKk6AYNrqC1W4HU4BGQH8%2BCuiNq%2BVMA%3D&amp;reserved=0" TargetMode="External"/><Relationship Id="rId12" Type="http://schemas.openxmlformats.org/officeDocument/2006/relationships/hyperlink" Target="https://gbr01.safelinks.protection.outlook.com/?url=https%3A%2F%2Flinkprotect.cudasvc.com%2Furl%3Fa%3Dhttps%253a%252f%252ffamilies.leicester.gov.uk%252fsend-local-offer%252feducation-health-care-plans%252frequest-an-education-health-care-plan-needs-assessment%252f%26c%3DE%2C1%2CwUxwj9xeWQfqp89FJJldAv84K5-LJSfh81vYklLiONEUr5DbKqBmDtJLceXdgGZi6EzlRIST9hiXfSHkSbrF0mWpLPn0_8l6fYmcwlMZP7FsJS4Hpu-A%26typo%3D1&amp;data=05%7C02%7Cksharpe%40sacredheart.leicester.sch.uk%7C7d35ebdba1db488a08e508de0a234cf7%7Cdf807ee998bd4d68b82890e49cd290fd%7C0%7C0%7C638959343932718009%7CUnknown%7CTWFpbGZsb3d8eyJFbXB0eU1hcGkiOnRydWUsIlYiOiIwLjAuMDAwMCIsIlAiOiJXaW4zMiIsIkFOIjoiTWFpbCIsIldUIjoyfQ%3D%3D%7C0%7C%7C%7C&amp;sdata=2vyZbs3%2B90a7xAsOpA8ggg1LzOvROJnCOM4NFWyaGbY%3D&amp;reserved=0" TargetMode="External"/><Relationship Id="rId17" Type="http://schemas.openxmlformats.org/officeDocument/2006/relationships/image" Target="../media/image30.png"/><Relationship Id="rId2" Type="http://schemas.openxmlformats.org/officeDocument/2006/relationships/image" Target="../media/image29.jpg"/><Relationship Id="rId16" Type="http://schemas.openxmlformats.org/officeDocument/2006/relationships/hyperlink" Target="https://gbr01.safelinks.protection.outlook.com/?url=https%3A%2F%2Flinkprotect.cudasvc.com%2Furl%3Fa%3Dhttps%253a%252f%252ffamilies.leicester.gov.uk%252fsend-local-offer%252feducation-health-care-plans%252fchallenging-decisions%252f%26c%3DE%2C1%2CIVpJWa1XvPO5u1Oc_UB85jv1DSbIJ3du9st5Jg-YrS2hnSFGUlCCGhNMS0a-yHJrhWwCrLStcRtWXtqefrAea7EeEoIrYakpNtINBQGg-gj8jewBCn6Nts2jUF4%2C%26typo%3D1&amp;data=05%7C02%7Cksharpe%40sacredheart.leicester.sch.uk%7C7d35ebdba1db488a08e508de0a234cf7%7Cdf807ee998bd4d68b82890e49cd290fd%7C0%7C0%7C638959343932774440%7CUnknown%7CTWFpbGZsb3d8eyJFbXB0eU1hcGkiOnRydWUsIlYiOiIwLjAuMDAwMCIsIlAiOiJXaW4zMiIsIkFOIjoiTWFpbCIsIldUIjoyfQ%3D%3D%7C0%7C%7C%7C&amp;sdata=SD%2Fka9ZQIXR%2FqyNewxFYWjOP8R%2BA4UhqIvDDW4iHjL0%3D&amp;reserved=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br01.safelinks.protection.outlook.com/?url=https%3A%2F%2Flinkprotect.cudasvc.com%2Furl%3Fa%3Dhttps%253a%252f%252ffamilies.leicester.gov.uk%252fsend-local-offer%252fwhere-to-start-with-send%252fthink-your-child-has-send%252f%26c%3DE%2C1%2CL5jmrpIJpswvnBvZMXM-TXzNqevR-NuLBY0OiGL3V02vB9BnXaHoKpypgVrJ28jWmFMf80ENjVtBKrMf5q0EqLCN-qDhjlYEPIXtPXTX10pJTA2L1u4%2C%26typo%3D1&amp;data=05%7C02%7Cksharpe%40sacredheart.leicester.sch.uk%7C7d35ebdba1db488a08e508de0a234cf7%7Cdf807ee998bd4d68b82890e49cd290fd%7C0%7C0%7C638959343932626110%7CUnknown%7CTWFpbGZsb3d8eyJFbXB0eU1hcGkiOnRydWUsIlYiOiIwLjAuMDAwMCIsIlAiOiJXaW4zMiIsIkFOIjoiTWFpbCIsIldUIjoyfQ%3D%3D%7C0%7C%7C%7C&amp;sdata=gxafkBttEGgh4gbKj4Sm7GoNe6BfEKa%2BU%2BOGMwGiVeE%3D&amp;reserved=0" TargetMode="External"/><Relationship Id="rId11" Type="http://schemas.openxmlformats.org/officeDocument/2006/relationships/hyperlink" Target="https://gbr01.safelinks.protection.outlook.com/?url=https%3A%2F%2Flinkprotect.cudasvc.com%2Furl%3Fa%3Dhttps%253a%252f%252ffamilies.leicester.gov.uk%252fsend-local-offer%252feducation-and-send%252fsend-unit%252f%26c%3DE%2C1%2CY02swY5lw7YDvQs-xQXdoHw2-lXq7G4Pb4cm7rQtJwobgnbjJH4936tvLdiOKjJU7b_ZfWUFi2UhtJewlDe8Ua40383cAhF-0kbP1KysDCLQqeki%26typo%3D1&amp;data=05%7C02%7Cksharpe%40sacredheart.leicester.sch.uk%7C7d35ebdba1db488a08e508de0a234cf7%7Cdf807ee998bd4d68b82890e49cd290fd%7C0%7C0%7C638959343932702977%7CUnknown%7CTWFpbGZsb3d8eyJFbXB0eU1hcGkiOnRydWUsIlYiOiIwLjAuMDAwMCIsIlAiOiJXaW4zMiIsIkFOIjoiTWFpbCIsIldUIjoyfQ%3D%3D%7C0%7C%7C%7C&amp;sdata=Fz%2BUajbQF8b7ktV9Fbey365x1GvEt3rvQVS76xt9gH4%3D&amp;reserved=0" TargetMode="External"/><Relationship Id="rId5" Type="http://schemas.openxmlformats.org/officeDocument/2006/relationships/hyperlink" Target="https://gbr01.safelinks.protection.outlook.com/?url=https%3A%2F%2Flinkprotect.cudasvc.com%2Furl%3Fa%3Dhttps%253a%252f%252ffamilies.leicester.gov.uk%252fsend-local-offer%252fsearch-for-local-offer-services%252fsend-support-services-in-leicester-city%252fwhat-is-a-bera%252f%26c%3DE%2C1%2Ca4hlx2DNLdI0kDbMPYoV2SzApf8KUMOeq5hul35fQbk4CBJ-ixiAGbuDad7fFqvM8d9QHACjcFTT-2zGKNMC1svjpNcOrkkaX07jeyhoxrMVAuQ%2C%26typo%3D1&amp;data=05%7C02%7Cksharpe%40sacredheart.leicester.sch.uk%7C7d35ebdba1db488a08e508de0a234cf7%7Cdf807ee998bd4d68b82890e49cd290fd%7C0%7C0%7C638959343932607441%7CUnknown%7CTWFpbGZsb3d8eyJFbXB0eU1hcGkiOnRydWUsIlYiOiIwLjAuMDAwMCIsIlAiOiJXaW4zMiIsIkFOIjoiTWFpbCIsIldUIjoyfQ%3D%3D%7C0%7C%7C%7C&amp;sdata=srxbzMoN%2BWOcXkEx7SCPV2gCnfUNhgQDfmpTojAH%2B%2B8%3D&amp;reserved=0" TargetMode="External"/><Relationship Id="rId15" Type="http://schemas.openxmlformats.org/officeDocument/2006/relationships/hyperlink" Target="https://gbr01.safelinks.protection.outlook.com/?url=https%3A%2F%2Flinkprotect.cudasvc.com%2Furl%3Fa%3Dhttps%253a%252f%252ffamilies.leicester.gov.uk%252fsend-local-offer%252feducation-health-care-plans%252fannual-review%252f%26c%3DE%2C1%2C1JtXEIXe13RWguIQ7KVSPDx85MJP4woEM-alWE-d4QeMvLiUO9IjBl7vPR-GjNOgO7dm_phi3sRlHs901wMwu2v3IFlNOMgbtpfAI7ndTbchOJDpAYG1Yg%2C%2C%26typo%3D1&amp;data=05%7C02%7Cksharpe%40sacredheart.leicester.sch.uk%7C7d35ebdba1db488a08e508de0a234cf7%7Cdf807ee998bd4d68b82890e49cd290fd%7C0%7C0%7C638959343932760484%7CUnknown%7CTWFpbGZsb3d8eyJFbXB0eU1hcGkiOnRydWUsIlYiOiIwLjAuMDAwMCIsIlAiOiJXaW4zMiIsIkFOIjoiTWFpbCIsIldUIjoyfQ%3D%3D%7C0%7C%7C%7C&amp;sdata=Cq2SJePGaWgh666WT4Rh667OhwBNbl86EFCRhvqdWC4%3D&amp;reserved=0" TargetMode="External"/><Relationship Id="rId10" Type="http://schemas.openxmlformats.org/officeDocument/2006/relationships/hyperlink" Target="https://gbr01.safelinks.protection.outlook.com/?url=https%3A%2F%2Flinkprotect.cudasvc.com%2Furl%3Fa%3Dhttps%253a%252f%252ffamilies.leicester.gov.uk%252fsend-local-offer%252feducation-and-send%252fdesignated-specialist-provision%252f%26c%3DE%2C1%2CxCRsBiS9nI4ro2Q0gl0ugyvAM4iXryXH9Gf7bUYFf-9F02Tohw4iDBCWA4zZSIG789dj8qlcajHqKo4f60NDKG5h3MVCuDmFLxLvPnFodt_XOuqRzpfsZM4a%26typo%3D1&amp;data=05%7C02%7Cksharpe%40sacredheart.leicester.sch.uk%7C7d35ebdba1db488a08e508de0a234cf7%7Cdf807ee998bd4d68b82890e49cd290fd%7C0%7C0%7C638959343932685579%7CUnknown%7CTWFpbGZsb3d8eyJFbXB0eU1hcGkiOnRydWUsIlYiOiIwLjAuMDAwMCIsIlAiOiJXaW4zMiIsIkFOIjoiTWFpbCIsIldUIjoyfQ%3D%3D%7C0%7C%7C%7C&amp;sdata=8xQM6FnTk2LRQuRkuqZjEmop5BNNOdl6NrpXyRduVqA%3D&amp;reserved=0" TargetMode="External"/><Relationship Id="rId4" Type="http://schemas.openxmlformats.org/officeDocument/2006/relationships/hyperlink" Target="https://gbr01.safelinks.protection.outlook.com/?url=https%3A%2F%2Flinkprotect.cudasvc.com%2Furl%3Fa%3Dhttps%253a%252f%252ffamilies.leicester.gov.uk%252fsend-local-offer%252fwhere-to-start-with-send%252fschool-support%252fwhat-is-a-send-information-report%252f%26c%3DE%2C1%2C8gNUzAIqq2a9nQN20rkayQrcpjZiFbRSTUGJUZWBuhej6mZn-6vUOMhPzzL6Bv5Ax5PdtJxrMypRZM2_sd7cCcdRdczlc6ZFLdaalzYoys7a2fhgvMWH%26typo%3D1&amp;data=05%7C02%7Cksharpe%40sacredheart.leicester.sch.uk%7C7d35ebdba1db488a08e508de0a234cf7%7Cdf807ee998bd4d68b82890e49cd290fd%7C0%7C0%7C638959343932586193%7CUnknown%7CTWFpbGZsb3d8eyJFbXB0eU1hcGkiOnRydWUsIlYiOiIwLjAuMDAwMCIsIlAiOiJXaW4zMiIsIkFOIjoiTWFpbCIsIldUIjoyfQ%3D%3D%7C0%7C%7C%7C&amp;sdata=Zv05cyZQhNdSCc4MfH1qF2pNg8bxKR7pdlGke8xqRIw%3D&amp;reserved=0" TargetMode="External"/><Relationship Id="rId9" Type="http://schemas.openxmlformats.org/officeDocument/2006/relationships/hyperlink" Target="https://gbr01.safelinks.protection.outlook.com/?url=https%3A%2F%2Flinkprotect.cudasvc.com%2Furl%3Fa%3Dhttps%253a%252f%252ffamilies.leicester.gov.uk%252fsend-local-offer%252fwhat-is-top-up-funding%252f%26c%3DE%2C1%2CWq7aMuUI6YjvaR8aVs9FrFQq9YyNJ-qu95ThfuB25oNLCklo9InsV8rLPJVcChvTgl79sO87UTlqAUpBo0e3OnAVA6NJk89bwGFC6JYHjLz5Y3b80i1BMw%2C%2C%26typo%3D1&amp;data=05%7C02%7Cksharpe%40sacredheart.leicester.sch.uk%7C7d35ebdba1db488a08e508de0a234cf7%7Cdf807ee998bd4d68b82890e49cd290fd%7C0%7C0%7C638959343932671027%7CUnknown%7CTWFpbGZsb3d8eyJFbXB0eU1hcGkiOnRydWUsIlYiOiIwLjAuMDAwMCIsIlAiOiJXaW4zMiIsIkFOIjoiTWFpbCIsIldUIjoyfQ%3D%3D%7C0%7C%7C%7C&amp;sdata=Zg4oY9Eqa%2FDDCQa0qTtet5oYWALigY47QqG6lPTkvOQ%3D&amp;reserved=0" TargetMode="External"/><Relationship Id="rId14" Type="http://schemas.openxmlformats.org/officeDocument/2006/relationships/hyperlink" Target="https://gbr01.safelinks.protection.outlook.com/?url=https%3A%2F%2Flinkprotect.cudasvc.com%2Furl%3Fa%3Dhttps%253a%252f%252ffamilies.leicester.gov.uk%252fsend-local-offer%252feducation-and-send%252fchoosing-a-school-for-a-child-with-send%252f%26c%3DE%2C1%2C-j6C2pkhdXXEBqPDHodLM_XQySTn-7mFcWhUuu9XNcrSztWyv9YBKYU_Hjup8lkLR5Hb-IT_kDe0p0wyzXOO5j1VSKrpX-c3CJfN0VewxQ%2C%2C%26typo%3D1&amp;data=05%7C02%7Cksharpe%40sacredheart.leicester.sch.uk%7C7d35ebdba1db488a08e508de0a234cf7%7Cdf807ee998bd4d68b82890e49cd290fd%7C0%7C0%7C638959343932746538%7CUnknown%7CTWFpbGZsb3d8eyJFbXB0eU1hcGkiOnRydWUsIlYiOiIwLjAuMDAwMCIsIlAiOiJXaW4zMiIsIkFOIjoiTWFpbCIsIldUIjoyfQ%3D%3D%7C0%7C%7C%7C&amp;sdata=zuiKs0Zw7rg3GThvBhifBgedS2UcmkPIuNA86sK0YEs%3D&amp;reserved=0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hyperlink" Target="http://www.leicester.gov.uk/local_offer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hyperlink" Target="mailto:office@sacredheart.Leicester.sch.u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18" Type="http://schemas.openxmlformats.org/officeDocument/2006/relationships/image" Target="../media/image17.jpg"/><Relationship Id="rId26" Type="http://schemas.openxmlformats.org/officeDocument/2006/relationships/image" Target="../media/image29.jpg"/><Relationship Id="rId3" Type="http://schemas.openxmlformats.org/officeDocument/2006/relationships/image" Target="../media/image2.jpg"/><Relationship Id="rId21" Type="http://schemas.openxmlformats.org/officeDocument/2006/relationships/image" Target="../media/image20.pn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jpg"/><Relationship Id="rId23" Type="http://schemas.openxmlformats.org/officeDocument/2006/relationships/image" Target="../media/image22.jpg"/><Relationship Id="rId10" Type="http://schemas.openxmlformats.org/officeDocument/2006/relationships/image" Target="../media/image9.jp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8439" y="463422"/>
            <a:ext cx="27590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00FF"/>
                </a:solidFill>
                <a:latin typeface="Calibri"/>
                <a:cs typeface="Calibri"/>
              </a:rPr>
              <a:t>St</a:t>
            </a:r>
            <a:r>
              <a:rPr sz="1800" spc="-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FF"/>
                </a:solidFill>
                <a:latin typeface="Calibri"/>
                <a:cs typeface="Calibri"/>
              </a:rPr>
              <a:t>Thomas</a:t>
            </a:r>
            <a:r>
              <a:rPr sz="1800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00FF"/>
                </a:solidFill>
                <a:latin typeface="Calibri"/>
                <a:cs typeface="Calibri"/>
              </a:rPr>
              <a:t>Aquinas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7E7E7E"/>
                </a:solidFill>
                <a:latin typeface="Calibri"/>
                <a:cs typeface="Calibri"/>
              </a:rPr>
              <a:t>Catholic</a:t>
            </a:r>
            <a:r>
              <a:rPr sz="1800" spc="-6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7E7E7E"/>
                </a:solidFill>
                <a:latin typeface="Calibri"/>
                <a:cs typeface="Calibri"/>
              </a:rPr>
              <a:t>Multi-</a:t>
            </a:r>
            <a:r>
              <a:rPr sz="1800" dirty="0">
                <a:solidFill>
                  <a:srgbClr val="7E7E7E"/>
                </a:solidFill>
                <a:latin typeface="Calibri"/>
                <a:cs typeface="Calibri"/>
              </a:rPr>
              <a:t>Academy</a:t>
            </a:r>
            <a:r>
              <a:rPr sz="1800" spc="-75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7E7E7E"/>
                </a:solidFill>
                <a:latin typeface="Calibri"/>
                <a:cs typeface="Calibri"/>
              </a:rPr>
              <a:t>Trust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24116" y="5580608"/>
            <a:ext cx="760730" cy="451484"/>
            <a:chOff x="524116" y="5580608"/>
            <a:chExt cx="760730" cy="451484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44156" y="5580608"/>
              <a:ext cx="440386" cy="45148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4116" y="5586958"/>
              <a:ext cx="320039" cy="382269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5810093" y="5563463"/>
            <a:ext cx="2091055" cy="525145"/>
            <a:chOff x="5810093" y="5563463"/>
            <a:chExt cx="2091055" cy="525145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75672" y="5619845"/>
              <a:ext cx="392060" cy="39206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10093" y="5613746"/>
              <a:ext cx="347023" cy="45632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69659" y="5563463"/>
              <a:ext cx="525144" cy="52514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694805" y="5595848"/>
              <a:ext cx="367029" cy="46036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08875" y="5602833"/>
              <a:ext cx="391795" cy="458469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347697" y="5603542"/>
            <a:ext cx="374398" cy="385296"/>
          </a:xfrm>
          <a:prstGeom prst="rect">
            <a:avLst/>
          </a:prstGeom>
        </p:spPr>
      </p:pic>
      <p:grpSp>
        <p:nvGrpSpPr>
          <p:cNvPr id="13" name="object 13"/>
          <p:cNvGrpSpPr/>
          <p:nvPr/>
        </p:nvGrpSpPr>
        <p:grpSpPr>
          <a:xfrm>
            <a:off x="2233295" y="5521251"/>
            <a:ext cx="2196465" cy="532130"/>
            <a:chOff x="2233295" y="5521251"/>
            <a:chExt cx="2196465" cy="532130"/>
          </a:xfrm>
        </p:grpSpPr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328670" y="5580608"/>
              <a:ext cx="367664" cy="41910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028440" y="5594368"/>
              <a:ext cx="401320" cy="45867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696335" y="5592673"/>
              <a:ext cx="332104" cy="44577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974238" y="5521251"/>
              <a:ext cx="338792" cy="465757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233295" y="5591403"/>
              <a:ext cx="313689" cy="377825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573655" y="5571083"/>
              <a:ext cx="382269" cy="433069"/>
            </a:xfrm>
            <a:prstGeom prst="rect">
              <a:avLst/>
            </a:prstGeom>
          </p:spPr>
        </p:pic>
      </p:grpSp>
      <p:grpSp>
        <p:nvGrpSpPr>
          <p:cNvPr id="20" name="object 20"/>
          <p:cNvGrpSpPr/>
          <p:nvPr/>
        </p:nvGrpSpPr>
        <p:grpSpPr>
          <a:xfrm>
            <a:off x="7961461" y="5607913"/>
            <a:ext cx="1145540" cy="421640"/>
            <a:chOff x="7961461" y="5607913"/>
            <a:chExt cx="1145540" cy="421640"/>
          </a:xfrm>
        </p:grpSpPr>
        <p:pic>
          <p:nvPicPr>
            <p:cNvPr id="21" name="object 2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729217" y="5623788"/>
              <a:ext cx="377190" cy="35560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316721" y="5607913"/>
              <a:ext cx="370840" cy="411479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7961461" y="5627788"/>
              <a:ext cx="315786" cy="401529"/>
            </a:xfrm>
            <a:prstGeom prst="rect">
              <a:avLst/>
            </a:prstGeom>
          </p:spPr>
        </p:pic>
      </p:grpSp>
      <p:pic>
        <p:nvPicPr>
          <p:cNvPr id="24" name="object 24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86649" y="5555843"/>
            <a:ext cx="374128" cy="423545"/>
          </a:xfrm>
          <a:prstGeom prst="rect">
            <a:avLst/>
          </a:prstGeom>
        </p:spPr>
      </p:pic>
      <p:grpSp>
        <p:nvGrpSpPr>
          <p:cNvPr id="25" name="object 25"/>
          <p:cNvGrpSpPr/>
          <p:nvPr/>
        </p:nvGrpSpPr>
        <p:grpSpPr>
          <a:xfrm>
            <a:off x="4500245" y="5566638"/>
            <a:ext cx="1226185" cy="485140"/>
            <a:chOff x="4500245" y="5566638"/>
            <a:chExt cx="1226185" cy="485140"/>
          </a:xfrm>
        </p:grpSpPr>
        <p:pic>
          <p:nvPicPr>
            <p:cNvPr id="26" name="object 26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4500245" y="5566638"/>
              <a:ext cx="371475" cy="485140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4892726" y="5603503"/>
              <a:ext cx="378113" cy="424003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5287645" y="5607913"/>
              <a:ext cx="438785" cy="438784"/>
            </a:xfrm>
            <a:prstGeom prst="rect">
              <a:avLst/>
            </a:prstGeom>
          </p:spPr>
        </p:pic>
      </p:grpSp>
      <p:grpSp>
        <p:nvGrpSpPr>
          <p:cNvPr id="29" name="object 29"/>
          <p:cNvGrpSpPr/>
          <p:nvPr/>
        </p:nvGrpSpPr>
        <p:grpSpPr>
          <a:xfrm>
            <a:off x="1789366" y="5596483"/>
            <a:ext cx="329565" cy="392430"/>
            <a:chOff x="1789366" y="5596483"/>
            <a:chExt cx="329565" cy="392430"/>
          </a:xfrm>
        </p:grpSpPr>
        <p:pic>
          <p:nvPicPr>
            <p:cNvPr id="30" name="object 30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798955" y="5606008"/>
              <a:ext cx="310514" cy="373379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1794129" y="5601246"/>
              <a:ext cx="320040" cy="382905"/>
            </a:xfrm>
            <a:custGeom>
              <a:avLst/>
              <a:gdLst/>
              <a:ahLst/>
              <a:cxnLst/>
              <a:rect l="l" t="t" r="r" b="b"/>
              <a:pathLst>
                <a:path w="320039" h="382904">
                  <a:moveTo>
                    <a:pt x="0" y="382904"/>
                  </a:moveTo>
                  <a:lnTo>
                    <a:pt x="320039" y="382904"/>
                  </a:lnTo>
                  <a:lnTo>
                    <a:pt x="320039" y="0"/>
                  </a:lnTo>
                  <a:lnTo>
                    <a:pt x="0" y="0"/>
                  </a:lnTo>
                  <a:lnTo>
                    <a:pt x="0" y="38290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2" name="object 32"/>
          <p:cNvGrpSpPr/>
          <p:nvPr/>
        </p:nvGrpSpPr>
        <p:grpSpPr>
          <a:xfrm>
            <a:off x="53341" y="5324720"/>
            <a:ext cx="9081770" cy="99695"/>
            <a:chOff x="53341" y="5324720"/>
            <a:chExt cx="9081770" cy="99695"/>
          </a:xfrm>
        </p:grpSpPr>
        <p:pic>
          <p:nvPicPr>
            <p:cNvPr id="33" name="object 33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53341" y="5324720"/>
              <a:ext cx="9081512" cy="99194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86649" y="5350763"/>
              <a:ext cx="9020175" cy="11430"/>
            </a:xfrm>
            <a:custGeom>
              <a:avLst/>
              <a:gdLst/>
              <a:ahLst/>
              <a:cxnLst/>
              <a:rect l="l" t="t" r="r" b="b"/>
              <a:pathLst>
                <a:path w="9020175" h="11429">
                  <a:moveTo>
                    <a:pt x="0" y="0"/>
                  </a:moveTo>
                  <a:lnTo>
                    <a:pt x="9019758" y="11176"/>
                  </a:lnTo>
                </a:path>
              </a:pathLst>
            </a:custGeom>
            <a:ln w="25400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5" name="object 35"/>
          <p:cNvGrpSpPr/>
          <p:nvPr/>
        </p:nvGrpSpPr>
        <p:grpSpPr>
          <a:xfrm>
            <a:off x="7092343" y="145110"/>
            <a:ext cx="1883410" cy="1203960"/>
            <a:chOff x="7092343" y="145110"/>
            <a:chExt cx="1883410" cy="1203960"/>
          </a:xfrm>
        </p:grpSpPr>
        <p:pic>
          <p:nvPicPr>
            <p:cNvPr id="36" name="object 3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7092343" y="145110"/>
              <a:ext cx="956866" cy="1203883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8049259" y="232092"/>
              <a:ext cx="926388" cy="958786"/>
            </a:xfrm>
            <a:prstGeom prst="rect">
              <a:avLst/>
            </a:prstGeom>
          </p:spPr>
        </p:pic>
      </p:grpSp>
      <p:grpSp>
        <p:nvGrpSpPr>
          <p:cNvPr id="38" name="object 38"/>
          <p:cNvGrpSpPr/>
          <p:nvPr/>
        </p:nvGrpSpPr>
        <p:grpSpPr>
          <a:xfrm>
            <a:off x="53341" y="6162933"/>
            <a:ext cx="9081770" cy="99695"/>
            <a:chOff x="53341" y="6162933"/>
            <a:chExt cx="9081770" cy="99695"/>
          </a:xfrm>
        </p:grpSpPr>
        <p:pic>
          <p:nvPicPr>
            <p:cNvPr id="39" name="object 39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53341" y="6162933"/>
              <a:ext cx="9081512" cy="99194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86649" y="6189522"/>
              <a:ext cx="9020175" cy="11430"/>
            </a:xfrm>
            <a:custGeom>
              <a:avLst/>
              <a:gdLst/>
              <a:ahLst/>
              <a:cxnLst/>
              <a:rect l="l" t="t" r="r" b="b"/>
              <a:pathLst>
                <a:path w="9020175" h="11429">
                  <a:moveTo>
                    <a:pt x="0" y="0"/>
                  </a:moveTo>
                  <a:lnTo>
                    <a:pt x="9019758" y="11150"/>
                  </a:lnTo>
                </a:path>
              </a:pathLst>
            </a:custGeom>
            <a:ln w="254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/>
          <p:nvPr/>
        </p:nvSpPr>
        <p:spPr>
          <a:xfrm>
            <a:off x="1503299" y="441833"/>
            <a:ext cx="1767205" cy="0"/>
          </a:xfrm>
          <a:custGeom>
            <a:avLst/>
            <a:gdLst/>
            <a:ahLst/>
            <a:cxnLst/>
            <a:rect l="l" t="t" r="r" b="b"/>
            <a:pathLst>
              <a:path w="1767204">
                <a:moveTo>
                  <a:pt x="0" y="0"/>
                </a:moveTo>
                <a:lnTo>
                  <a:pt x="1766951" y="0"/>
                </a:lnTo>
              </a:path>
            </a:pathLst>
          </a:custGeom>
          <a:ln w="12700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503299" y="1091691"/>
            <a:ext cx="2733675" cy="0"/>
          </a:xfrm>
          <a:custGeom>
            <a:avLst/>
            <a:gdLst/>
            <a:ahLst/>
            <a:cxnLst/>
            <a:rect l="l" t="t" r="r" b="b"/>
            <a:pathLst>
              <a:path w="2733675">
                <a:moveTo>
                  <a:pt x="0" y="0"/>
                </a:moveTo>
                <a:lnTo>
                  <a:pt x="2733421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>
            <a:spLocks noGrp="1"/>
          </p:cNvSpPr>
          <p:nvPr>
            <p:ph type="title"/>
          </p:nvPr>
        </p:nvSpPr>
        <p:spPr>
          <a:xfrm>
            <a:off x="1076960" y="1772234"/>
            <a:ext cx="6567805" cy="1854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36800" marR="6985" indent="-2324735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Sacred</a:t>
            </a:r>
            <a:r>
              <a:rPr sz="4000" spc="-85" dirty="0"/>
              <a:t> </a:t>
            </a:r>
            <a:r>
              <a:rPr sz="4000" dirty="0"/>
              <a:t>Heart</a:t>
            </a:r>
            <a:r>
              <a:rPr sz="4000" spc="-85" dirty="0"/>
              <a:t> </a:t>
            </a:r>
            <a:r>
              <a:rPr sz="4000" dirty="0"/>
              <a:t>Catholic</a:t>
            </a:r>
            <a:r>
              <a:rPr sz="4000" spc="-85" dirty="0"/>
              <a:t> </a:t>
            </a:r>
            <a:r>
              <a:rPr sz="4000" spc="-20" dirty="0"/>
              <a:t>Voluntary </a:t>
            </a:r>
            <a:r>
              <a:rPr sz="4000" spc="-10" dirty="0"/>
              <a:t>Academy</a:t>
            </a:r>
            <a:endParaRPr sz="4000" dirty="0"/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4000" dirty="0"/>
              <a:t>SEND</a:t>
            </a:r>
            <a:r>
              <a:rPr sz="4000" spc="-145" dirty="0"/>
              <a:t> </a:t>
            </a:r>
            <a:r>
              <a:rPr sz="4000" spc="-20" dirty="0"/>
              <a:t>Information</a:t>
            </a:r>
            <a:r>
              <a:rPr sz="4000" spc="-140" dirty="0"/>
              <a:t> </a:t>
            </a:r>
            <a:r>
              <a:rPr sz="4000" dirty="0"/>
              <a:t>Report</a:t>
            </a:r>
            <a:r>
              <a:rPr sz="4000" spc="-114" dirty="0"/>
              <a:t> </a:t>
            </a:r>
            <a:r>
              <a:rPr sz="4000" spc="-10" dirty="0"/>
              <a:t>2</a:t>
            </a:r>
            <a:r>
              <a:rPr lang="en-GB" sz="4000" spc="-10" dirty="0"/>
              <a:t>5</a:t>
            </a:r>
            <a:r>
              <a:rPr sz="4000" spc="-10" dirty="0"/>
              <a:t>/2</a:t>
            </a:r>
            <a:r>
              <a:rPr lang="en-GB" sz="4000" spc="-10"/>
              <a:t>6</a:t>
            </a:r>
            <a:endParaRPr sz="4000"/>
          </a:p>
        </p:txBody>
      </p:sp>
      <p:pic>
        <p:nvPicPr>
          <p:cNvPr id="44" name="object 44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216865" y="216281"/>
            <a:ext cx="1219200" cy="1219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1521" y="530478"/>
            <a:ext cx="61391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Education,</a:t>
            </a:r>
            <a:r>
              <a:rPr sz="3600" spc="-100" dirty="0"/>
              <a:t> </a:t>
            </a:r>
            <a:r>
              <a:rPr sz="3600" dirty="0"/>
              <a:t>Health</a:t>
            </a:r>
            <a:r>
              <a:rPr sz="3600" spc="-95" dirty="0"/>
              <a:t> </a:t>
            </a:r>
            <a:r>
              <a:rPr sz="3600" dirty="0"/>
              <a:t>and</a:t>
            </a:r>
            <a:r>
              <a:rPr sz="3600" spc="-90" dirty="0"/>
              <a:t> </a:t>
            </a:r>
            <a:r>
              <a:rPr sz="3600" dirty="0"/>
              <a:t>Care</a:t>
            </a:r>
            <a:r>
              <a:rPr sz="3600" spc="-85" dirty="0"/>
              <a:t> </a:t>
            </a:r>
            <a:r>
              <a:rPr sz="3600" spc="-10" dirty="0"/>
              <a:t>Plans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75920" y="1698117"/>
            <a:ext cx="8230234" cy="2647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13664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EHCP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legal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plan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grants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pupil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family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additional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funding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help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support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learning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school.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Usually,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funding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given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 </a:t>
            </a:r>
            <a:r>
              <a:rPr sz="2000" dirty="0">
                <a:latin typeface="Calibri"/>
                <a:cs typeface="Calibri"/>
              </a:rPr>
              <a:t>schools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implement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best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way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support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individual.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order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obtain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40" dirty="0">
                <a:latin typeface="Calibri"/>
                <a:cs typeface="Calibri"/>
              </a:rPr>
              <a:t> EHCP,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school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must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demonstrate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support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pupil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at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around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£6,000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(15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hours).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</a:tabLst>
            </a:pPr>
            <a:r>
              <a:rPr sz="2000" spc="-40" dirty="0">
                <a:latin typeface="Calibri"/>
                <a:cs typeface="Calibri"/>
              </a:rPr>
              <a:t>You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information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EHCPs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school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SENDCo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Local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Authority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website….</a:t>
            </a:r>
            <a:r>
              <a:rPr sz="2000" u="sng" spc="-4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www.leicester.gov.uk/local_offer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SENCo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experienced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identifying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pupils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require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EHCP.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72553" y="98806"/>
            <a:ext cx="1633854" cy="134874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200" y="609600"/>
            <a:ext cx="61391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3600" dirty="0"/>
              <a:t>SENIF / Element 3 Funding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438099" y="1427480"/>
            <a:ext cx="8226425" cy="3806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8542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SENIF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stands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Special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Educational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Inclusion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Fund,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Element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3 </a:t>
            </a:r>
            <a:r>
              <a:rPr sz="2000" dirty="0">
                <a:latin typeface="Calibri"/>
                <a:cs typeface="Calibri"/>
              </a:rPr>
              <a:t>funding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part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scheme.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funding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designed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support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children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special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educational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require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additional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help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beyond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what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is </a:t>
            </a:r>
            <a:r>
              <a:rPr sz="2000" dirty="0">
                <a:latin typeface="Calibri"/>
                <a:cs typeface="Calibri"/>
              </a:rPr>
              <a:t>normally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provided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schools.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helps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ensure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these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children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access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education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supportive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environment.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Schools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apply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for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funding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assist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extra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services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resources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these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students.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SENIF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funding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based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specific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pupils.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Schools </a:t>
            </a:r>
            <a:r>
              <a:rPr sz="2000" dirty="0">
                <a:latin typeface="Calibri"/>
                <a:cs typeface="Calibri"/>
              </a:rPr>
              <a:t>must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submit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request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outlining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believe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child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additional </a:t>
            </a:r>
            <a:r>
              <a:rPr sz="2000" dirty="0">
                <a:latin typeface="Calibri"/>
                <a:cs typeface="Calibri"/>
              </a:rPr>
              <a:t>support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funding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used.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allocations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reviewed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local </a:t>
            </a:r>
            <a:r>
              <a:rPr sz="2000" dirty="0">
                <a:latin typeface="Calibri"/>
                <a:cs typeface="Calibri"/>
              </a:rPr>
              <a:t>councils,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final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funding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based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spc="5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information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provided.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(SENIF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F1/F2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Element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Primary/Secondary).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72553" y="98806"/>
            <a:ext cx="1633854" cy="134874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15365">
              <a:lnSpc>
                <a:spcPct val="100000"/>
              </a:lnSpc>
              <a:spcBef>
                <a:spcPts val="105"/>
              </a:spcBef>
            </a:pPr>
            <a:r>
              <a:rPr dirty="0"/>
              <a:t>Governing</a:t>
            </a:r>
            <a:r>
              <a:rPr spc="-60" dirty="0"/>
              <a:t> </a:t>
            </a:r>
            <a:r>
              <a:rPr spc="-20" dirty="0"/>
              <a:t>Body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9648" y="1678940"/>
            <a:ext cx="8060055" cy="2889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Our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Chair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of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Governors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is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Caroline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Pinto</a:t>
            </a:r>
            <a:endParaRPr sz="1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sz="1800" dirty="0">
                <a:latin typeface="Arial MT"/>
                <a:cs typeface="Arial MT"/>
              </a:rPr>
              <a:t>The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b="1" dirty="0">
                <a:latin typeface="Arial"/>
                <a:cs typeface="Arial"/>
              </a:rPr>
              <a:t>SEND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Governor</a:t>
            </a:r>
            <a:r>
              <a:rPr sz="1800" b="1" spc="15" dirty="0">
                <a:latin typeface="Arial"/>
                <a:cs typeface="Arial"/>
              </a:rPr>
              <a:t> </a:t>
            </a:r>
            <a:r>
              <a:rPr sz="1800" dirty="0">
                <a:latin typeface="Arial MT"/>
                <a:cs typeface="Arial MT"/>
              </a:rPr>
              <a:t>is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the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Governing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Body's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champion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Learners</a:t>
            </a:r>
            <a:endParaRPr sz="1800">
              <a:latin typeface="Arial MT"/>
              <a:cs typeface="Arial MT"/>
            </a:endParaRPr>
          </a:p>
          <a:p>
            <a:pPr marL="12700" marR="11430">
              <a:lnSpc>
                <a:spcPct val="114999"/>
              </a:lnSpc>
            </a:pPr>
            <a:r>
              <a:rPr sz="1800" dirty="0">
                <a:latin typeface="Arial MT"/>
                <a:cs typeface="Arial MT"/>
              </a:rPr>
              <a:t>with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b="1" dirty="0">
                <a:latin typeface="Arial"/>
                <a:cs typeface="Arial"/>
              </a:rPr>
              <a:t>SEND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dirty="0">
                <a:latin typeface="Arial MT"/>
                <a:cs typeface="Arial MT"/>
              </a:rPr>
              <a:t>and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those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with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inclusion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needs.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She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will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support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and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challenge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the </a:t>
            </a:r>
            <a:r>
              <a:rPr sz="1800" dirty="0">
                <a:latin typeface="Arial MT"/>
                <a:cs typeface="Arial MT"/>
              </a:rPr>
              <a:t>school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to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ensure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that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no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Learner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is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treated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less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favorably,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denied opportunity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or </a:t>
            </a:r>
            <a:r>
              <a:rPr sz="1800" dirty="0">
                <a:latin typeface="Arial MT"/>
                <a:cs typeface="Arial MT"/>
              </a:rPr>
              <a:t>left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behind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because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they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have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additional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needs.</a:t>
            </a:r>
            <a:endParaRPr sz="1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sz="1800" dirty="0">
                <a:latin typeface="Arial MT"/>
                <a:cs typeface="Arial MT"/>
              </a:rPr>
              <a:t>The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SEND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governor for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Sacred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Heart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Rosemary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Pye</a:t>
            </a:r>
            <a:endParaRPr sz="1800">
              <a:latin typeface="Arial MT"/>
              <a:cs typeface="Arial MT"/>
            </a:endParaRPr>
          </a:p>
          <a:p>
            <a:pPr marL="12700" marR="5080">
              <a:lnSpc>
                <a:spcPct val="114999"/>
              </a:lnSpc>
              <a:spcBef>
                <a:spcPts val="994"/>
              </a:spcBef>
            </a:pPr>
            <a:r>
              <a:rPr sz="1800" dirty="0">
                <a:latin typeface="Arial MT"/>
                <a:cs typeface="Arial MT"/>
              </a:rPr>
              <a:t>The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SEND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governor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and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SENCo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work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closely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together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and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meet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approximately </a:t>
            </a:r>
            <a:r>
              <a:rPr sz="1800" dirty="0">
                <a:latin typeface="Arial MT"/>
                <a:cs typeface="Arial MT"/>
              </a:rPr>
              <a:t>once every </a:t>
            </a:r>
            <a:r>
              <a:rPr sz="1800" spc="-10" dirty="0">
                <a:latin typeface="Arial MT"/>
                <a:cs typeface="Arial MT"/>
              </a:rPr>
              <a:t>term.</a:t>
            </a:r>
            <a:endParaRPr sz="18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11643" y="183769"/>
            <a:ext cx="1633854" cy="134873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2014" y="214864"/>
            <a:ext cx="6973039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b="1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Support Pathway: Videos to Support Families with the SEND Process</a:t>
            </a:r>
            <a:endParaRPr lang="en-US" altLang="en-US" sz="40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1546" y="0"/>
            <a:ext cx="1633854" cy="1348740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2FD20B4F-4FCA-DDD5-8164-A1C7455CC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131" y="1041421"/>
            <a:ext cx="8753269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SEND support service has created a series of short, informative videos to help families understand the Graduated Approach and SEND support pathways available in Leicester.</a:t>
            </a:r>
            <a:endParaRPr kumimoji="0" lang="en-US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These videos explain the processes, key stages, and available support for children and young people with special educational needs and/or disabilities (SEND).</a:t>
            </a:r>
            <a:endParaRPr kumimoji="0" lang="en-US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Graduated Approach </a:t>
            </a:r>
            <a:r>
              <a:rPr kumimoji="0" lang="en-US" altLang="en-US" sz="1400" b="0" i="0" u="sng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 tooltip="Original URL: https://linkprotect.cudasvc.com/url?a=https%3a%2f%2ffamilies.leicester.gov.uk%2fsend-local-offer%2fwhere-to-start-with-send%2fschool-support%2f&amp;c=E,1,la-s76S9M8-hetWZhn8KPkAKQm_o3x_Oqwf7ByRm3OHEY6WFadkxqro4_u3rMA7zOeTIMChHtOGFgHjd8gy7Afe5NPWOrxw338ClTL3-sHACKD4k&amp;typo=1. Click or tap if you trust this link."/>
              </a:rPr>
              <a:t>School support (Local Offer website)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SEND Information Reports </a:t>
            </a:r>
            <a:r>
              <a:rPr kumimoji="0" lang="en-US" altLang="en-US" sz="1400" b="0" i="0" u="sng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 tooltip="Original URL: https://linkprotect.cudasvc.com/url?a=https%3a%2f%2ffamilies.leicester.gov.uk%2fsend-local-offer%2fwhere-to-start-with-send%2fschool-support%2fwhat-is-a-send-information-report%2f&amp;c=E,1,8gNUzAIqq2a9nQN20rkayQrcpjZiFbRSTUGJUZWBuhej6mZn-6vUOMhPzzL6Bv5Ax5PdtJxrMypRZM2_sd7cCcdRdczlc6ZFLdaalzYoys7a2fhgvMWH&amp;typo=1. Click or tap if you trust this link."/>
              </a:rPr>
              <a:t>What is a SEND information report? (Local Offer website)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BERA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 tooltip="Original URL: https://linkprotect.cudasvc.com/url?a=https%3a%2f%2ffamilies.leicester.gov.uk%2fsend-local-offer%2fsearch-for-local-offer-services%2fsend-support-services-in-leicester-city%2fwhat-is-a-bera%2f&amp;c=E,1,a4hlx2DNLdI0kDbMPYoV2SzApf8KUMOeq5hul35fQbk4CBJ-ixiAGbuDad7fFqvM8d9QHACjcFTT-2zGKNMC1svjpNcOrkkaX07jeyhoxrMVAuQ,&amp;typo=1. Click or tap if you trust this link."/>
              </a:rPr>
              <a:t>What is a BERA? (Local Offer website)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to do if you think your child or young person may have SEND </a:t>
            </a:r>
            <a:r>
              <a:rPr kumimoji="0" lang="en-US" altLang="en-US" sz="1400" b="0" i="0" u="sng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 tooltip="Original URL: https://linkprotect.cudasvc.com/url?a=https%3a%2f%2ffamilies.leicester.gov.uk%2fsend-local-offer%2fwhere-to-start-with-send%2fthink-your-child-has-send%2f&amp;c=E,1,L5jmrpIJpswvnBvZMXM-TXzNqevR-NuLBY0OiGL3V02vB9BnXaHoKpypgVrJ28jWmFMf80ENjVtBKrMf5q0EqLCN-qDhjlYEPIXtPXTX10pJTA2L1u4,&amp;typo=1. Click or tap if you trust this link."/>
              </a:rPr>
              <a:t>Think your child has SEND (Local Offer website)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Advice for attending meetings in school </a:t>
            </a:r>
            <a:r>
              <a:rPr kumimoji="0" lang="en-US" altLang="en-US" sz="1400" b="0" i="0" u="sng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 tooltip="Original URL: https://linkprotect.cudasvc.com/url?a=https%3a%2f%2ffamilies.leicester.gov.uk%2fsend-local-offer%2fwhere-to-start-with-send%2fthink-your-child-has-send%2fpreparing-for-a-send-meeting-with-a-school%2f&amp;c=E,1,EgpYAKLj_2u3Kup8PHI_PuFPRdaBsXcLt0jnPcCKij1-zIaVPHQQYqlboBDNukba0WqBlwJEcudQMISdNh7HlMb6kxV9w_Vp7TIQy7Ms&amp;typo=1. Click or tap if you trust this link."/>
              </a:rPr>
              <a:t>Preparing for a SEND meeting with a school (Local Offer website)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SEND Support Services  </a:t>
            </a:r>
            <a:r>
              <a:rPr kumimoji="0" lang="en-US" altLang="en-US" sz="1400" b="0" i="0" u="sng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8" tooltip="Original URL: https://linkprotect.cudasvc.com/url?a=https%3a%2f%2ffamilies.leicester.gov.uk%2fsend-local-offer%2fsearch-for-local-offer-services%2fsupport-with-send-in-leicester-city%2f&amp;c=E,1,4mWe4SA6Q3pDKdmXRhlfuyH0YxQGX7lXsVjyxRjyLnYCd2rCfFzUmBn8AcYqdk2Rx_TQ4CMdey-RSPaKtA4UZj0aFNI5s9RaCFM6GedysotSSBc,&amp;typo=1. Click or tap if you trust this link."/>
              </a:rPr>
              <a:t>Support with SEND in Leicester city (Local Offer website)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Top Up Funding </a:t>
            </a:r>
            <a:r>
              <a:rPr kumimoji="0" lang="en-US" altLang="en-US" sz="1400" b="0" i="0" u="sng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9" tooltip="Original URL: https://linkprotect.cudasvc.com/url?a=https%3a%2f%2ffamilies.leicester.gov.uk%2fsend-local-offer%2fwhat-is-top-up-funding%2f&amp;c=E,1,Wq7aMuUI6YjvaR8aVs9FrFQq9YyNJ-qu95ThfuB25oNLCklo9InsV8rLPJVcChvTgl79sO87UTlqAUpBo0e3OnAVA6NJk89bwGFC6JYHjLz5Y3b80i1BMw,,&amp;typo=1. Click or tap if you trust this link."/>
              </a:rPr>
              <a:t>What is top up funding? (Local Offer website)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a DSP is </a:t>
            </a:r>
            <a:r>
              <a:rPr kumimoji="0" lang="en-US" altLang="en-US" sz="1400" b="0" i="0" u="sng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10" tooltip="Original URL: https://linkprotect.cudasvc.com/url?a=https%3a%2f%2ffamilies.leicester.gov.uk%2fsend-local-offer%2feducation-and-send%2fdesignated-specialist-provision%2f&amp;c=E,1,xCRsBiS9nI4ro2Q0gl0ugyvAM4iXryXH9Gf7bUYFf-9F02Tohw4iDBCWA4zZSIG789dj8qlcajHqKo4f60NDKG5h3MVCuDmFLxLvPnFodt_XOuqRzpfsZM4a&amp;typo=1. Click or tap if you trust this link."/>
              </a:rPr>
              <a:t>Designated Specialist Provision (Local Offer website)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a Unit is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11" tooltip="Original URL: https://linkprotect.cudasvc.com/url?a=https%3a%2f%2ffamilies.leicester.gov.uk%2fsend-local-offer%2feducation-and-send%2fsend-unit%2f&amp;c=E,1,Y02swY5lw7YDvQs-xQXdoHw2-lXq7G4Pb4cm7rQtJwobgnbjJH4936tvLdiOKjJU7b_ZfWUFi2UhtJewlDe8Ua40383cAhF-0kbP1KysDCLQqeki&amp;typo=1. Click or tap if you trust this link."/>
              </a:rPr>
              <a:t>SEND unit (Local Offer website)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Requesting an assessment for an EHCP </a:t>
            </a:r>
            <a:r>
              <a:rPr kumimoji="0" lang="en-US" altLang="en-US" sz="1400" b="0" i="0" u="sng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12" tooltip="Original URL: https://linkprotect.cudasvc.com/url?a=https%3a%2f%2ffamilies.leicester.gov.uk%2fsend-local-offer%2feducation-health-care-plans%2frequest-an-education-health-care-plan-needs-assessment%2f&amp;c=E,1,wUxwj9xeWQfqp89FJJldAv84K5-LJSfh81vYklLiONEUr5DbKqBmDtJLceXdgGZi6EzlRIST9hiXfSHkSbrF0mWpLPn0_8l6fYmcwlMZP7FsJS4Hpu-A&amp;typo=1. Click or tap if you trust this link."/>
              </a:rPr>
              <a:t>Request an education health care plan needs assessment (Local Offer website)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EHCP Assessment Process </a:t>
            </a:r>
            <a:r>
              <a:rPr kumimoji="0" lang="en-US" altLang="en-US" sz="1400" b="0" i="0" u="sng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13" tooltip="Original URL: https://linkprotect.cudasvc.com/url?a=https%3a%2f%2ffamilies.leicester.gov.uk%2fsend-local-offer%2feducation-health-care-plans%2fstatutory-assessment-process%2f&amp;c=E,1,MBvCXUAqfNtpq5K4uPtYF22YritYCe7_4EZV9FXlV5hlw5Ledhg_hk0GQfT26AP5IA_4GUI9NrwnonsFq8PKcHol7-xUGbCnxoP8NWQrcOg,&amp;typo=1. Click or tap if you trust this link."/>
              </a:rPr>
              <a:t>Statutory assessment process (Local Offer website)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Consultations and school places </a:t>
            </a:r>
            <a:r>
              <a:rPr kumimoji="0" lang="en-US" altLang="en-US" sz="1400" b="0" i="0" u="sng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14" tooltip="Original URL: https://linkprotect.cudasvc.com/url?a=https%3a%2f%2ffamilies.leicester.gov.uk%2fsend-local-offer%2feducation-and-send%2fchoosing-a-school-for-a-child-with-send%2f&amp;c=E,1,-j6C2pkhdXXEBqPDHodLM_XQySTn-7mFcWhUuu9XNcrSztWyv9YBKYU_Hjup8lkLR5Hb-IT_kDe0p0wyzXOO5j1VSKrpX-c3CJfN0VewxQ,,&amp;typo=1. Click or tap if you trust this link."/>
              </a:rPr>
              <a:t>Choosing a school for a child with SEND (Local Offer website)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Annual Reviews </a:t>
            </a:r>
            <a:r>
              <a:rPr kumimoji="0" lang="en-US" altLang="en-US" sz="1400" b="0" i="0" u="sng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15" tooltip="Original URL: https://linkprotect.cudasvc.com/url?a=https%3a%2f%2ffamilies.leicester.gov.uk%2fsend-local-offer%2feducation-health-care-plans%2fannual-review%2f&amp;c=E,1,1JtXEIXe13RWguIQ7KVSPDx85MJP4woEM-alWE-d4QeMvLiUO9IjBl7vPR-GjNOgO7dm_phi3sRlHs901wMwu2v3IFlNOMgbtpfAI7ndTbchOJDpAYG1Yg,,&amp;typo=1. Click or tap if you trust this link."/>
              </a:rPr>
              <a:t>Annual review (Local Offer website)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Challenging Decisions </a:t>
            </a:r>
            <a:r>
              <a:rPr kumimoji="0" lang="en-US" altLang="en-US" sz="1400" b="0" i="0" u="sng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16" tooltip="Original URL: https://linkprotect.cudasvc.com/url?a=https%3a%2f%2ffamilies.leicester.gov.uk%2fsend-local-offer%2feducation-health-care-plans%2fchallenging-decisions%2f&amp;c=E,1,IVpJWa1XvPO5u1Oc_UB85jv1DSbIJ3du9st5Jg-YrS2hnSFGUlCCGhNMS0a-yHJrhWwCrLStcRtWXtqefrAea7EeEoIrYakpNtINBQGg-gj8jewBCn6Nts2jUF4,&amp;typo=1. Click or tap if you trust this link."/>
              </a:rPr>
              <a:t>Challenging decisions (Local Offer website)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026" name="Picture 2" descr="*">
            <a:extLst>
              <a:ext uri="{FF2B5EF4-FFF2-40B4-BE49-F238E27FC236}">
                <a16:creationId xmlns:a16="http://schemas.microsoft.com/office/drawing/2014/main" id="{80B0488E-B37C-9B9C-CB07-47A12F42C6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366" y="-1951038"/>
            <a:ext cx="140542" cy="301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316CF-9911-A56D-4298-83B232244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439A83D-23A0-5A22-F2CC-5E3C142ED40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27100">
              <a:lnSpc>
                <a:spcPct val="100000"/>
              </a:lnSpc>
              <a:spcBef>
                <a:spcPts val="105"/>
              </a:spcBef>
            </a:pPr>
            <a:r>
              <a:rPr dirty="0"/>
              <a:t>Support</a:t>
            </a:r>
            <a:r>
              <a:rPr spc="-85" dirty="0"/>
              <a:t> </a:t>
            </a:r>
            <a:r>
              <a:rPr spc="-10" dirty="0"/>
              <a:t>Services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10BB5BE4-9E3D-AEE9-CF7F-7C7A26933EBD}"/>
              </a:ext>
            </a:extLst>
          </p:cNvPr>
          <p:cNvSpPr txBox="1"/>
          <p:nvPr/>
        </p:nvSpPr>
        <p:spPr>
          <a:xfrm>
            <a:off x="304800" y="1564707"/>
            <a:ext cx="8028636" cy="366446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Parent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Partnership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Service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Telephone: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0116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305614</a:t>
            </a:r>
            <a:endParaRPr sz="20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SENDIASS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-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0116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305</a:t>
            </a:r>
            <a:r>
              <a:rPr sz="2000" spc="-20" dirty="0">
                <a:latin typeface="Calibri"/>
                <a:cs typeface="Calibri"/>
              </a:rPr>
              <a:t> 5614</a:t>
            </a:r>
            <a:endParaRPr sz="20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5600" algn="l"/>
              </a:tabLst>
            </a:pPr>
            <a:r>
              <a:rPr sz="2000" spc="-10" dirty="0">
                <a:latin typeface="Calibri"/>
                <a:cs typeface="Calibri"/>
              </a:rPr>
              <a:t>Website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details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local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offer: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www.leicester.gov.uk/local_offer</a:t>
            </a:r>
            <a:endParaRPr sz="20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Special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needs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teaching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service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01164544650</a:t>
            </a:r>
            <a:endParaRPr lang="en-GB" sz="2000" spc="-1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GB" sz="2000" spc="-10" dirty="0">
                <a:latin typeface="Calibri"/>
                <a:cs typeface="Calibri"/>
              </a:rPr>
              <a:t>Care Navigators: 0300 300 3001</a:t>
            </a:r>
          </a:p>
          <a:p>
            <a:pPr marL="12700">
              <a:lnSpc>
                <a:spcPct val="100000"/>
              </a:lnSpc>
              <a:spcBef>
                <a:spcPts val="480"/>
              </a:spcBef>
              <a:tabLst>
                <a:tab pos="355600" algn="l"/>
              </a:tabLst>
            </a:pPr>
            <a:r>
              <a:rPr lang="en-GB" sz="2000" spc="-10" dirty="0">
                <a:latin typeface="Calibri"/>
                <a:cs typeface="Calibri"/>
              </a:rPr>
              <a:t>- Directing you to local support networks.</a:t>
            </a:r>
          </a:p>
          <a:p>
            <a:pPr marL="12700">
              <a:lnSpc>
                <a:spcPct val="100000"/>
              </a:lnSpc>
              <a:spcBef>
                <a:spcPts val="480"/>
              </a:spcBef>
              <a:tabLst>
                <a:tab pos="355600" algn="l"/>
              </a:tabLst>
            </a:pPr>
            <a:r>
              <a:rPr lang="en-GB" sz="2000" spc="-10" dirty="0">
                <a:latin typeface="Calibri"/>
                <a:cs typeface="Calibri"/>
              </a:rPr>
              <a:t>- Collating and sharing information with professionals involved to enable a more efficient service.</a:t>
            </a:r>
          </a:p>
          <a:p>
            <a:pPr marL="12700">
              <a:lnSpc>
                <a:spcPct val="100000"/>
              </a:lnSpc>
              <a:spcBef>
                <a:spcPts val="480"/>
              </a:spcBef>
              <a:tabLst>
                <a:tab pos="355600" algn="l"/>
              </a:tabLst>
            </a:pPr>
            <a:r>
              <a:rPr lang="en-GB" sz="2000" spc="-10" dirty="0">
                <a:latin typeface="Calibri"/>
                <a:cs typeface="Calibri"/>
              </a:rPr>
              <a:t>- Providing confirmation of health appointments detailing the </a:t>
            </a:r>
          </a:p>
          <a:p>
            <a:pPr marL="12700">
              <a:lnSpc>
                <a:spcPct val="100000"/>
              </a:lnSpc>
              <a:spcBef>
                <a:spcPts val="480"/>
              </a:spcBef>
              <a:tabLst>
                <a:tab pos="355600" algn="l"/>
              </a:tabLst>
            </a:pPr>
            <a:r>
              <a:rPr lang="en-GB" sz="2000" spc="-10" dirty="0">
                <a:latin typeface="Calibri"/>
                <a:cs typeface="Calibri"/>
              </a:rPr>
              <a:t>clinic, date, time, and venue.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4" name="object 4">
            <a:extLst>
              <a:ext uri="{FF2B5EF4-FFF2-40B4-BE49-F238E27FC236}">
                <a16:creationId xmlns:a16="http://schemas.microsoft.com/office/drawing/2014/main" id="{76789861-78AB-7728-3FCF-3AC6AD82E600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22541" y="263779"/>
            <a:ext cx="1633854" cy="1348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7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Relevant</a:t>
            </a:r>
            <a:r>
              <a:rPr spc="-190" dirty="0"/>
              <a:t> </a:t>
            </a:r>
            <a:r>
              <a:rPr spc="-10" dirty="0"/>
              <a:t>Documentation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7164" y="1662429"/>
            <a:ext cx="8092440" cy="2708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40" dirty="0">
                <a:latin typeface="Calibri"/>
                <a:cs typeface="Calibri"/>
              </a:rPr>
              <a:t>You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may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also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be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interested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in…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10"/>
              </a:spcBef>
            </a:pP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dirty="0">
                <a:latin typeface="Calibri"/>
                <a:cs typeface="Calibri"/>
              </a:rPr>
              <a:t>School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SEND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Policy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spc="-10" dirty="0">
                <a:latin typeface="Calibri"/>
                <a:cs typeface="Calibri"/>
              </a:rPr>
              <a:t>Safeguarding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policy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dirty="0">
                <a:latin typeface="Calibri"/>
                <a:cs typeface="Calibri"/>
              </a:rPr>
              <a:t>Behaviour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policy</a:t>
            </a:r>
            <a:endParaRPr sz="2200">
              <a:latin typeface="Calibri"/>
              <a:cs typeface="Calibri"/>
            </a:endParaRPr>
          </a:p>
          <a:p>
            <a:pPr marL="355600" marR="5080" indent="-343535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dirty="0">
                <a:latin typeface="Calibri"/>
                <a:cs typeface="Calibri"/>
              </a:rPr>
              <a:t>If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any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above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are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not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accessible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via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our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website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then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please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do </a:t>
            </a:r>
            <a:r>
              <a:rPr sz="2200" dirty="0">
                <a:latin typeface="Calibri"/>
                <a:cs typeface="Calibri"/>
              </a:rPr>
              <a:t>not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hesitate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request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paper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copy.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56551" y="218313"/>
            <a:ext cx="1633854" cy="13487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614805">
              <a:lnSpc>
                <a:spcPct val="100000"/>
              </a:lnSpc>
              <a:spcBef>
                <a:spcPts val="105"/>
              </a:spcBef>
            </a:pPr>
            <a:r>
              <a:rPr dirty="0"/>
              <a:t>About</a:t>
            </a:r>
            <a:r>
              <a:rPr spc="-110" dirty="0"/>
              <a:t> </a:t>
            </a:r>
            <a:r>
              <a:rPr spc="-25" dirty="0"/>
              <a:t>us…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1989" y="1477137"/>
            <a:ext cx="7061811" cy="33990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Mrs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James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Head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Teacher</a:t>
            </a:r>
            <a:r>
              <a:rPr lang="en-GB" sz="2000" spc="-10" dirty="0">
                <a:latin typeface="Calibri"/>
                <a:cs typeface="Calibri"/>
              </a:rPr>
              <a:t> (3 days) Mrs Sexton (2 days)</a:t>
            </a:r>
            <a:endParaRPr sz="2000" dirty="0">
              <a:latin typeface="Calibri"/>
              <a:cs typeface="Calibri"/>
            </a:endParaRPr>
          </a:p>
          <a:p>
            <a:pPr marL="12700" marR="1386840" algn="l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Mrs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Sexton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Deputy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Headteacher </a:t>
            </a:r>
            <a:r>
              <a:rPr sz="2000" spc="-45" dirty="0">
                <a:latin typeface="Calibri"/>
                <a:cs typeface="Calibri"/>
              </a:rPr>
              <a:t> </a:t>
            </a:r>
            <a:endParaRPr lang="en-GB" sz="2000" spc="-45" dirty="0">
              <a:latin typeface="Calibri"/>
              <a:cs typeface="Calibri"/>
            </a:endParaRPr>
          </a:p>
          <a:p>
            <a:pPr marL="12700" marR="1386840" algn="l">
              <a:lnSpc>
                <a:spcPct val="100000"/>
              </a:lnSpc>
            </a:pPr>
            <a:r>
              <a:rPr lang="en-GB" sz="2000" spc="-45" dirty="0">
                <a:latin typeface="Calibri"/>
                <a:cs typeface="Calibri"/>
              </a:rPr>
              <a:t>Mrs </a:t>
            </a:r>
            <a:r>
              <a:rPr sz="2000" dirty="0">
                <a:latin typeface="Calibri"/>
                <a:cs typeface="Calibri"/>
              </a:rPr>
              <a:t>Sharpe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SENCO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Assistant </a:t>
            </a:r>
            <a:r>
              <a:rPr sz="2000" spc="-20" dirty="0">
                <a:latin typeface="Calibri"/>
                <a:cs typeface="Calibri"/>
              </a:rPr>
              <a:t>Head</a:t>
            </a:r>
            <a:endParaRPr sz="2000" dirty="0">
              <a:latin typeface="Calibri"/>
              <a:cs typeface="Calibri"/>
            </a:endParaRPr>
          </a:p>
          <a:p>
            <a:pPr marL="12700" marR="407670" algn="l">
              <a:lnSpc>
                <a:spcPct val="100000"/>
              </a:lnSpc>
            </a:pPr>
            <a:r>
              <a:rPr sz="2000" dirty="0" err="1">
                <a:latin typeface="Calibri"/>
                <a:cs typeface="Calibri"/>
              </a:rPr>
              <a:t>Mrs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Chapman/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 err="1">
                <a:latin typeface="Calibri"/>
                <a:cs typeface="Calibri"/>
              </a:rPr>
              <a:t>Mrs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lang="en-GB" sz="2000" spc="-60" dirty="0">
                <a:latin typeface="Calibri"/>
                <a:cs typeface="Calibri"/>
              </a:rPr>
              <a:t> </a:t>
            </a:r>
            <a:r>
              <a:rPr lang="en-GB" sz="2000" dirty="0">
                <a:latin typeface="Calibri"/>
                <a:cs typeface="Calibri"/>
              </a:rPr>
              <a:t>Livingstone</a:t>
            </a:r>
            <a:r>
              <a:rPr lang="en-GB" sz="2000" spc="-55" dirty="0">
                <a:latin typeface="Calibri"/>
                <a:cs typeface="Calibri"/>
              </a:rPr>
              <a:t> </a:t>
            </a:r>
            <a:r>
              <a:rPr lang="en-GB" sz="2000" dirty="0">
                <a:latin typeface="Calibri"/>
                <a:cs typeface="Calibri"/>
              </a:rPr>
              <a:t>–  </a:t>
            </a:r>
            <a:r>
              <a:rPr sz="2000" spc="-10" dirty="0">
                <a:latin typeface="Calibri"/>
                <a:cs typeface="Calibri"/>
              </a:rPr>
              <a:t>Assistant</a:t>
            </a:r>
            <a:r>
              <a:rPr lang="en-GB" sz="2000" spc="-10" dirty="0">
                <a:latin typeface="Calibri"/>
                <a:cs typeface="Calibri"/>
              </a:rPr>
              <a:t> Headteachers</a:t>
            </a:r>
            <a:r>
              <a:rPr sz="2000" spc="-35" dirty="0">
                <a:latin typeface="Calibri"/>
                <a:cs typeface="Calibri"/>
              </a:rPr>
              <a:t> </a:t>
            </a:r>
            <a:endParaRPr lang="en-GB" sz="2000" spc="-35" dirty="0">
              <a:latin typeface="Calibri"/>
              <a:cs typeface="Calibri"/>
            </a:endParaRPr>
          </a:p>
          <a:p>
            <a:pPr marL="12700" marR="407670" algn="l">
              <a:lnSpc>
                <a:spcPct val="100000"/>
              </a:lnSpc>
            </a:pPr>
            <a:r>
              <a:rPr sz="2000" dirty="0" err="1">
                <a:latin typeface="Calibri"/>
                <a:cs typeface="Calibri"/>
              </a:rPr>
              <a:t>Mrs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Green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/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Mrs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Gopal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behaviour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mentors</a:t>
            </a:r>
            <a:endParaRPr sz="2000" dirty="0">
              <a:latin typeface="Calibri"/>
              <a:cs typeface="Calibri"/>
            </a:endParaRPr>
          </a:p>
          <a:p>
            <a:pPr marL="12700" algn="l">
              <a:lnSpc>
                <a:spcPct val="100000"/>
              </a:lnSpc>
            </a:pPr>
            <a:r>
              <a:rPr lang="en-GB" sz="2000" dirty="0">
                <a:latin typeface="Calibri"/>
                <a:cs typeface="Calibri"/>
              </a:rPr>
              <a:t>TBC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Mental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Health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Champion</a:t>
            </a:r>
            <a:endParaRPr sz="2000" dirty="0">
              <a:latin typeface="Calibri"/>
              <a:cs typeface="Calibri"/>
            </a:endParaRPr>
          </a:p>
          <a:p>
            <a:pPr marL="12700" marR="5080" algn="l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School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Office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-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  <a:hlinkClick r:id="rId2"/>
              </a:rPr>
              <a:t>office@sacredheart.Leicester.sch.uk</a:t>
            </a:r>
            <a:r>
              <a:rPr sz="2000" spc="-10" dirty="0">
                <a:latin typeface="Calibri"/>
                <a:cs typeface="Calibri"/>
              </a:rPr>
              <a:t> </a:t>
            </a:r>
            <a:endParaRPr lang="en-GB" sz="2000" spc="-10" dirty="0">
              <a:latin typeface="Calibri"/>
              <a:cs typeface="Calibri"/>
            </a:endParaRPr>
          </a:p>
          <a:p>
            <a:pPr marL="12700" marR="5080" algn="l">
              <a:lnSpc>
                <a:spcPct val="100000"/>
              </a:lnSpc>
            </a:pPr>
            <a:r>
              <a:rPr sz="2000" dirty="0" err="1">
                <a:latin typeface="Calibri"/>
                <a:cs typeface="Calibri"/>
              </a:rPr>
              <a:t>Mrs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Pye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Governor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360"/>
              </a:spcBef>
            </a:pPr>
            <a:endParaRPr sz="20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Inspection: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Ofsted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(2021)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Good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13804" y="524891"/>
            <a:ext cx="1633854" cy="134734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1289" y="461899"/>
            <a:ext cx="37401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Our</a:t>
            </a:r>
            <a:r>
              <a:rPr spc="-20" dirty="0"/>
              <a:t> </a:t>
            </a:r>
            <a:r>
              <a:rPr dirty="0"/>
              <a:t>SEND</a:t>
            </a:r>
            <a:r>
              <a:rPr spc="-10" dirty="0"/>
              <a:t> Intent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12166" rIns="0" bIns="0" rtlCol="0">
            <a:spAutoFit/>
          </a:bodyPr>
          <a:lstStyle/>
          <a:p>
            <a:pPr marL="131445" marR="222885">
              <a:lnSpc>
                <a:spcPct val="100000"/>
              </a:lnSpc>
              <a:spcBef>
                <a:spcPts val="105"/>
              </a:spcBef>
            </a:pPr>
            <a:r>
              <a:rPr sz="1700" dirty="0"/>
              <a:t>At</a:t>
            </a:r>
            <a:r>
              <a:rPr sz="1700" spc="-5" dirty="0"/>
              <a:t> </a:t>
            </a:r>
            <a:r>
              <a:rPr sz="1700" dirty="0"/>
              <a:t>Sacred</a:t>
            </a:r>
            <a:r>
              <a:rPr sz="1700" spc="-40" dirty="0"/>
              <a:t> </a:t>
            </a:r>
            <a:r>
              <a:rPr sz="1700" dirty="0"/>
              <a:t>Heart,</a:t>
            </a:r>
            <a:r>
              <a:rPr sz="1700" spc="-35" dirty="0"/>
              <a:t> </a:t>
            </a:r>
            <a:r>
              <a:rPr sz="1700" dirty="0"/>
              <a:t>SEN</a:t>
            </a:r>
            <a:r>
              <a:rPr sz="1700" spc="-20" dirty="0"/>
              <a:t> </a:t>
            </a:r>
            <a:r>
              <a:rPr sz="1700" spc="-10" dirty="0"/>
              <a:t>provision</a:t>
            </a:r>
            <a:r>
              <a:rPr sz="1700" spc="-60" dirty="0"/>
              <a:t> </a:t>
            </a:r>
            <a:r>
              <a:rPr sz="1700" dirty="0"/>
              <a:t>is</a:t>
            </a:r>
            <a:r>
              <a:rPr sz="1700" spc="-30" dirty="0"/>
              <a:t> </a:t>
            </a:r>
            <a:r>
              <a:rPr sz="1700" dirty="0"/>
              <a:t>at</a:t>
            </a:r>
            <a:r>
              <a:rPr sz="1700" spc="-20" dirty="0"/>
              <a:t> </a:t>
            </a:r>
            <a:r>
              <a:rPr sz="1700" dirty="0"/>
              <a:t>the</a:t>
            </a:r>
            <a:r>
              <a:rPr sz="1700" spc="-25" dirty="0"/>
              <a:t> </a:t>
            </a:r>
            <a:r>
              <a:rPr sz="1700" dirty="0"/>
              <a:t>heart</a:t>
            </a:r>
            <a:r>
              <a:rPr sz="1700" spc="-55" dirty="0"/>
              <a:t> </a:t>
            </a:r>
            <a:r>
              <a:rPr sz="1700" dirty="0"/>
              <a:t>of</a:t>
            </a:r>
            <a:r>
              <a:rPr sz="1700" spc="-15" dirty="0"/>
              <a:t> </a:t>
            </a:r>
            <a:r>
              <a:rPr sz="1700" dirty="0"/>
              <a:t>our</a:t>
            </a:r>
            <a:r>
              <a:rPr sz="1700" spc="-25" dirty="0"/>
              <a:t> </a:t>
            </a:r>
            <a:r>
              <a:rPr sz="1700" dirty="0"/>
              <a:t>inclusive</a:t>
            </a:r>
            <a:r>
              <a:rPr sz="1700" spc="-50" dirty="0"/>
              <a:t> </a:t>
            </a:r>
            <a:r>
              <a:rPr sz="1700" spc="-10" dirty="0"/>
              <a:t>community,</a:t>
            </a:r>
            <a:r>
              <a:rPr sz="1700" spc="-25" dirty="0"/>
              <a:t> </a:t>
            </a:r>
            <a:r>
              <a:rPr sz="1700" dirty="0"/>
              <a:t>where</a:t>
            </a:r>
            <a:r>
              <a:rPr sz="1700" spc="-50" dirty="0"/>
              <a:t> </a:t>
            </a:r>
            <a:r>
              <a:rPr sz="1700" dirty="0"/>
              <a:t>we</a:t>
            </a:r>
            <a:r>
              <a:rPr sz="1700" spc="-30" dirty="0"/>
              <a:t> </a:t>
            </a:r>
            <a:r>
              <a:rPr sz="1700" spc="-10" dirty="0"/>
              <a:t>celebrate diversity</a:t>
            </a:r>
            <a:r>
              <a:rPr sz="1700" spc="-50" dirty="0"/>
              <a:t> </a:t>
            </a:r>
            <a:r>
              <a:rPr sz="1700" dirty="0"/>
              <a:t>and</a:t>
            </a:r>
            <a:r>
              <a:rPr sz="1700" spc="-50" dirty="0"/>
              <a:t> </a:t>
            </a:r>
            <a:r>
              <a:rPr sz="1700" dirty="0"/>
              <a:t>value</a:t>
            </a:r>
            <a:r>
              <a:rPr sz="1700" spc="-40" dirty="0"/>
              <a:t> </a:t>
            </a:r>
            <a:r>
              <a:rPr sz="1700" dirty="0"/>
              <a:t>each</a:t>
            </a:r>
            <a:r>
              <a:rPr sz="1700" spc="-35" dirty="0"/>
              <a:t> </a:t>
            </a:r>
            <a:r>
              <a:rPr sz="1700" spc="-10" dirty="0"/>
              <a:t>individual’s</a:t>
            </a:r>
            <a:r>
              <a:rPr sz="1700" spc="-60" dirty="0"/>
              <a:t> </a:t>
            </a:r>
            <a:r>
              <a:rPr sz="1700" dirty="0"/>
              <a:t>abilities.</a:t>
            </a:r>
            <a:r>
              <a:rPr sz="1700" spc="-40" dirty="0"/>
              <a:t> </a:t>
            </a:r>
            <a:r>
              <a:rPr sz="1700" spc="-10" dirty="0"/>
              <a:t>We</a:t>
            </a:r>
            <a:r>
              <a:rPr sz="1700" spc="-50" dirty="0"/>
              <a:t> </a:t>
            </a:r>
            <a:r>
              <a:rPr sz="1700" dirty="0"/>
              <a:t>strive</a:t>
            </a:r>
            <a:r>
              <a:rPr sz="1700" spc="-60" dirty="0"/>
              <a:t> </a:t>
            </a:r>
            <a:r>
              <a:rPr sz="1700" dirty="0"/>
              <a:t>to</a:t>
            </a:r>
            <a:r>
              <a:rPr sz="1700" spc="-25" dirty="0"/>
              <a:t> </a:t>
            </a:r>
            <a:r>
              <a:rPr sz="1700" dirty="0"/>
              <a:t>create</a:t>
            </a:r>
            <a:r>
              <a:rPr sz="1700" spc="-35" dirty="0"/>
              <a:t> </a:t>
            </a:r>
            <a:r>
              <a:rPr sz="1700" dirty="0"/>
              <a:t>a</a:t>
            </a:r>
            <a:r>
              <a:rPr sz="1700" spc="-30" dirty="0"/>
              <a:t> </a:t>
            </a:r>
            <a:r>
              <a:rPr sz="1700" dirty="0"/>
              <a:t>nurturing</a:t>
            </a:r>
            <a:r>
              <a:rPr sz="1700" spc="-35" dirty="0"/>
              <a:t> </a:t>
            </a:r>
            <a:r>
              <a:rPr sz="1700" spc="-10" dirty="0"/>
              <a:t>environment</a:t>
            </a:r>
            <a:r>
              <a:rPr sz="1700" spc="-60" dirty="0"/>
              <a:t> </a:t>
            </a:r>
            <a:r>
              <a:rPr sz="1700" spc="-20" dirty="0"/>
              <a:t>that </a:t>
            </a:r>
            <a:r>
              <a:rPr sz="1700" dirty="0"/>
              <a:t>ensures</a:t>
            </a:r>
            <a:r>
              <a:rPr sz="1700" spc="-65" dirty="0"/>
              <a:t> </a:t>
            </a:r>
            <a:r>
              <a:rPr sz="1700" dirty="0"/>
              <a:t>all</a:t>
            </a:r>
            <a:r>
              <a:rPr sz="1700" spc="-30" dirty="0"/>
              <a:t> </a:t>
            </a:r>
            <a:r>
              <a:rPr sz="1700" dirty="0"/>
              <a:t>children,</a:t>
            </a:r>
            <a:r>
              <a:rPr sz="1700" spc="-55" dirty="0"/>
              <a:t> </a:t>
            </a:r>
            <a:r>
              <a:rPr sz="1700" spc="-10" dirty="0"/>
              <a:t>regardless</a:t>
            </a:r>
            <a:r>
              <a:rPr sz="1700" spc="-55" dirty="0"/>
              <a:t> </a:t>
            </a:r>
            <a:r>
              <a:rPr sz="1700" dirty="0"/>
              <a:t>of</a:t>
            </a:r>
            <a:r>
              <a:rPr sz="1700" spc="-15" dirty="0"/>
              <a:t> </a:t>
            </a:r>
            <a:r>
              <a:rPr sz="1700" dirty="0"/>
              <a:t>their</a:t>
            </a:r>
            <a:r>
              <a:rPr sz="1700" spc="-55" dirty="0"/>
              <a:t> </a:t>
            </a:r>
            <a:r>
              <a:rPr sz="1700" dirty="0"/>
              <a:t>needs,</a:t>
            </a:r>
            <a:r>
              <a:rPr sz="1700" spc="-60" dirty="0"/>
              <a:t> </a:t>
            </a:r>
            <a:r>
              <a:rPr sz="1700" dirty="0"/>
              <a:t>feel</a:t>
            </a:r>
            <a:r>
              <a:rPr sz="1700" spc="-20" dirty="0"/>
              <a:t> </a:t>
            </a:r>
            <a:r>
              <a:rPr sz="1700" dirty="0"/>
              <a:t>supported,</a:t>
            </a:r>
            <a:r>
              <a:rPr sz="1700" spc="-55" dirty="0"/>
              <a:t> </a:t>
            </a:r>
            <a:r>
              <a:rPr sz="1700" dirty="0"/>
              <a:t>included,</a:t>
            </a:r>
            <a:r>
              <a:rPr sz="1700" spc="-60" dirty="0"/>
              <a:t> </a:t>
            </a:r>
            <a:r>
              <a:rPr sz="1700" dirty="0"/>
              <a:t>and</a:t>
            </a:r>
            <a:r>
              <a:rPr sz="1700" spc="-55" dirty="0"/>
              <a:t> </a:t>
            </a:r>
            <a:r>
              <a:rPr sz="1700" dirty="0"/>
              <a:t>empowered</a:t>
            </a:r>
            <a:r>
              <a:rPr sz="1700" spc="-55" dirty="0"/>
              <a:t> </a:t>
            </a:r>
            <a:r>
              <a:rPr sz="1700" spc="-25" dirty="0"/>
              <a:t>to </a:t>
            </a:r>
            <a:r>
              <a:rPr sz="1700" dirty="0"/>
              <a:t>reach</a:t>
            </a:r>
            <a:r>
              <a:rPr sz="1700" spc="-50" dirty="0"/>
              <a:t> </a:t>
            </a:r>
            <a:r>
              <a:rPr sz="1700" dirty="0"/>
              <a:t>their</a:t>
            </a:r>
            <a:r>
              <a:rPr sz="1700" spc="-50" dirty="0"/>
              <a:t> </a:t>
            </a:r>
            <a:r>
              <a:rPr sz="1700" dirty="0"/>
              <a:t>full</a:t>
            </a:r>
            <a:r>
              <a:rPr sz="1700" spc="-45" dirty="0"/>
              <a:t> </a:t>
            </a:r>
            <a:r>
              <a:rPr sz="1700" dirty="0"/>
              <a:t>potential.</a:t>
            </a:r>
            <a:r>
              <a:rPr sz="1700" spc="-60" dirty="0"/>
              <a:t> </a:t>
            </a:r>
            <a:r>
              <a:rPr sz="1700" dirty="0"/>
              <a:t>We</a:t>
            </a:r>
            <a:r>
              <a:rPr sz="1700" spc="-30" dirty="0"/>
              <a:t> </a:t>
            </a:r>
            <a:r>
              <a:rPr sz="1700" spc="-10" dirty="0"/>
              <a:t>embrace</a:t>
            </a:r>
            <a:r>
              <a:rPr sz="1700" spc="-50" dirty="0"/>
              <a:t> </a:t>
            </a:r>
            <a:r>
              <a:rPr sz="1700" dirty="0"/>
              <a:t>a</a:t>
            </a:r>
            <a:r>
              <a:rPr sz="1700" spc="-15" dirty="0"/>
              <a:t> </a:t>
            </a:r>
            <a:r>
              <a:rPr sz="1700" dirty="0"/>
              <a:t>person-</a:t>
            </a:r>
            <a:r>
              <a:rPr sz="1700" spc="-55" dirty="0"/>
              <a:t> </a:t>
            </a:r>
            <a:r>
              <a:rPr sz="1700" dirty="0"/>
              <a:t>centred</a:t>
            </a:r>
            <a:r>
              <a:rPr sz="1700" spc="-60" dirty="0"/>
              <a:t> </a:t>
            </a:r>
            <a:r>
              <a:rPr sz="1700" dirty="0"/>
              <a:t>approach,</a:t>
            </a:r>
            <a:r>
              <a:rPr sz="1700" spc="-60" dirty="0"/>
              <a:t> </a:t>
            </a:r>
            <a:r>
              <a:rPr sz="1700" dirty="0"/>
              <a:t>recognising</a:t>
            </a:r>
            <a:r>
              <a:rPr sz="1700" spc="-40" dirty="0"/>
              <a:t> </a:t>
            </a:r>
            <a:r>
              <a:rPr sz="1700" dirty="0"/>
              <a:t>that</a:t>
            </a:r>
            <a:r>
              <a:rPr sz="1700" spc="-60" dirty="0"/>
              <a:t> </a:t>
            </a:r>
            <a:r>
              <a:rPr sz="1700" spc="-10" dirty="0"/>
              <a:t>every </a:t>
            </a:r>
            <a:r>
              <a:rPr sz="1700" dirty="0"/>
              <a:t>child's</a:t>
            </a:r>
            <a:r>
              <a:rPr sz="1700" spc="-25" dirty="0"/>
              <a:t> </a:t>
            </a:r>
            <a:r>
              <a:rPr sz="1700" dirty="0"/>
              <a:t>journey</a:t>
            </a:r>
            <a:r>
              <a:rPr sz="1700" spc="-45" dirty="0"/>
              <a:t> </a:t>
            </a:r>
            <a:r>
              <a:rPr sz="1700" dirty="0"/>
              <a:t>is</a:t>
            </a:r>
            <a:r>
              <a:rPr sz="1700" spc="-35" dirty="0"/>
              <a:t> </a:t>
            </a:r>
            <a:r>
              <a:rPr sz="1700" spc="-10" dirty="0"/>
              <a:t>different,</a:t>
            </a:r>
            <a:r>
              <a:rPr sz="1700" spc="-45" dirty="0"/>
              <a:t> </a:t>
            </a:r>
            <a:r>
              <a:rPr sz="1700" dirty="0"/>
              <a:t>and</a:t>
            </a:r>
            <a:r>
              <a:rPr sz="1700" spc="-35" dirty="0"/>
              <a:t> </a:t>
            </a:r>
            <a:r>
              <a:rPr sz="1700" dirty="0"/>
              <a:t>we</a:t>
            </a:r>
            <a:r>
              <a:rPr sz="1700" spc="-25" dirty="0"/>
              <a:t> </a:t>
            </a:r>
            <a:r>
              <a:rPr sz="1700" dirty="0"/>
              <a:t>tailor</a:t>
            </a:r>
            <a:r>
              <a:rPr sz="1700" spc="-35" dirty="0"/>
              <a:t> </a:t>
            </a:r>
            <a:r>
              <a:rPr sz="1700" dirty="0"/>
              <a:t>our</a:t>
            </a:r>
            <a:r>
              <a:rPr sz="1700" spc="-40" dirty="0"/>
              <a:t> </a:t>
            </a:r>
            <a:r>
              <a:rPr sz="1700" dirty="0"/>
              <a:t>teaching</a:t>
            </a:r>
            <a:r>
              <a:rPr sz="1700" spc="-35" dirty="0"/>
              <a:t> </a:t>
            </a:r>
            <a:r>
              <a:rPr sz="1700" dirty="0"/>
              <a:t>and support</a:t>
            </a:r>
            <a:r>
              <a:rPr sz="1700" spc="-30" dirty="0"/>
              <a:t> </a:t>
            </a:r>
            <a:r>
              <a:rPr sz="1700" spc="-10" dirty="0"/>
              <a:t>accordingly.</a:t>
            </a:r>
            <a:endParaRPr sz="1700"/>
          </a:p>
          <a:p>
            <a:pPr marL="131445" marR="5080">
              <a:lnSpc>
                <a:spcPct val="100000"/>
              </a:lnSpc>
              <a:spcBef>
                <a:spcPts val="2045"/>
              </a:spcBef>
            </a:pPr>
            <a:r>
              <a:rPr sz="1700" dirty="0"/>
              <a:t>We</a:t>
            </a:r>
            <a:r>
              <a:rPr sz="1700" spc="-40" dirty="0"/>
              <a:t> </a:t>
            </a:r>
            <a:r>
              <a:rPr sz="1700" dirty="0"/>
              <a:t>foster</a:t>
            </a:r>
            <a:r>
              <a:rPr sz="1700" spc="-30" dirty="0"/>
              <a:t> </a:t>
            </a:r>
            <a:r>
              <a:rPr sz="1700" dirty="0"/>
              <a:t>a</a:t>
            </a:r>
            <a:r>
              <a:rPr sz="1700" spc="-35" dirty="0"/>
              <a:t> </a:t>
            </a:r>
            <a:r>
              <a:rPr sz="1700" dirty="0"/>
              <a:t>strong</a:t>
            </a:r>
            <a:r>
              <a:rPr sz="1700" spc="-70" dirty="0"/>
              <a:t> </a:t>
            </a:r>
            <a:r>
              <a:rPr sz="1700" dirty="0"/>
              <a:t>partnership</a:t>
            </a:r>
            <a:r>
              <a:rPr sz="1700" spc="-45" dirty="0"/>
              <a:t> </a:t>
            </a:r>
            <a:r>
              <a:rPr sz="1700" dirty="0"/>
              <a:t>with</a:t>
            </a:r>
            <a:r>
              <a:rPr sz="1700" spc="-75" dirty="0"/>
              <a:t> </a:t>
            </a:r>
            <a:r>
              <a:rPr sz="1700" dirty="0"/>
              <a:t>parents</a:t>
            </a:r>
            <a:r>
              <a:rPr sz="1700" spc="-45" dirty="0"/>
              <a:t> </a:t>
            </a:r>
            <a:r>
              <a:rPr sz="1700" dirty="0"/>
              <a:t>and</a:t>
            </a:r>
            <a:r>
              <a:rPr sz="1700" spc="-45" dirty="0"/>
              <a:t> </a:t>
            </a:r>
            <a:r>
              <a:rPr sz="1700" spc="-10" dirty="0"/>
              <a:t>carers,</a:t>
            </a:r>
            <a:r>
              <a:rPr sz="1700" spc="-65" dirty="0"/>
              <a:t> </a:t>
            </a:r>
            <a:r>
              <a:rPr sz="1700" dirty="0"/>
              <a:t>considering</a:t>
            </a:r>
            <a:r>
              <a:rPr sz="1700" spc="-50" dirty="0"/>
              <a:t> </a:t>
            </a:r>
            <a:r>
              <a:rPr sz="1700" dirty="0"/>
              <a:t>them</a:t>
            </a:r>
            <a:r>
              <a:rPr sz="1700" spc="-65" dirty="0"/>
              <a:t> </a:t>
            </a:r>
            <a:r>
              <a:rPr sz="1700" dirty="0"/>
              <a:t>an</a:t>
            </a:r>
            <a:r>
              <a:rPr sz="1700" spc="-50" dirty="0"/>
              <a:t> </a:t>
            </a:r>
            <a:r>
              <a:rPr sz="1700" dirty="0"/>
              <a:t>integral</a:t>
            </a:r>
            <a:r>
              <a:rPr sz="1700" spc="-75" dirty="0"/>
              <a:t> </a:t>
            </a:r>
            <a:r>
              <a:rPr sz="1700" dirty="0"/>
              <a:t>part</a:t>
            </a:r>
            <a:r>
              <a:rPr sz="1700" spc="-55" dirty="0"/>
              <a:t> </a:t>
            </a:r>
            <a:r>
              <a:rPr sz="1700" dirty="0"/>
              <a:t>of</a:t>
            </a:r>
            <a:r>
              <a:rPr sz="1700" spc="-30" dirty="0"/>
              <a:t> </a:t>
            </a:r>
            <a:r>
              <a:rPr sz="1700" spc="-25" dirty="0"/>
              <a:t>our </a:t>
            </a:r>
            <a:r>
              <a:rPr sz="1700" dirty="0"/>
              <a:t>school</a:t>
            </a:r>
            <a:r>
              <a:rPr sz="1700" spc="-35" dirty="0"/>
              <a:t> </a:t>
            </a:r>
            <a:r>
              <a:rPr sz="1700" spc="-20" dirty="0"/>
              <a:t>family.</a:t>
            </a:r>
            <a:r>
              <a:rPr sz="1700" spc="-25" dirty="0"/>
              <a:t> </a:t>
            </a:r>
            <a:r>
              <a:rPr sz="1700" spc="-40" dirty="0"/>
              <a:t>Together,</a:t>
            </a:r>
            <a:r>
              <a:rPr sz="1700" spc="-50" dirty="0"/>
              <a:t> </a:t>
            </a:r>
            <a:r>
              <a:rPr sz="1700" dirty="0"/>
              <a:t>we</a:t>
            </a:r>
            <a:r>
              <a:rPr sz="1700" spc="-30" dirty="0"/>
              <a:t> </a:t>
            </a:r>
            <a:r>
              <a:rPr sz="1700" dirty="0"/>
              <a:t>strive</a:t>
            </a:r>
            <a:r>
              <a:rPr sz="1700" spc="-55" dirty="0"/>
              <a:t> </a:t>
            </a:r>
            <a:r>
              <a:rPr sz="1700" dirty="0"/>
              <a:t>to</a:t>
            </a:r>
            <a:r>
              <a:rPr sz="1700" spc="-20" dirty="0"/>
              <a:t> </a:t>
            </a:r>
            <a:r>
              <a:rPr sz="1700" dirty="0"/>
              <a:t>create</a:t>
            </a:r>
            <a:r>
              <a:rPr sz="1700" spc="-30" dirty="0"/>
              <a:t> </a:t>
            </a:r>
            <a:r>
              <a:rPr sz="1700" dirty="0"/>
              <a:t>a</a:t>
            </a:r>
            <a:r>
              <a:rPr sz="1700" spc="-20" dirty="0"/>
              <a:t> </a:t>
            </a:r>
            <a:r>
              <a:rPr sz="1700" dirty="0"/>
              <a:t>supportive</a:t>
            </a:r>
            <a:r>
              <a:rPr sz="1700" spc="-45" dirty="0"/>
              <a:t> </a:t>
            </a:r>
            <a:r>
              <a:rPr sz="1700" dirty="0"/>
              <a:t>network</a:t>
            </a:r>
            <a:r>
              <a:rPr sz="1700" spc="-60" dirty="0"/>
              <a:t> </a:t>
            </a:r>
            <a:r>
              <a:rPr sz="1700" dirty="0"/>
              <a:t>that</a:t>
            </a:r>
            <a:r>
              <a:rPr sz="1700" spc="-45" dirty="0"/>
              <a:t> </a:t>
            </a:r>
            <a:r>
              <a:rPr sz="1700" spc="-10" dirty="0"/>
              <a:t>promotes</a:t>
            </a:r>
            <a:r>
              <a:rPr sz="1700" spc="-35" dirty="0"/>
              <a:t> </a:t>
            </a:r>
            <a:r>
              <a:rPr sz="1700" dirty="0"/>
              <a:t>a</a:t>
            </a:r>
            <a:r>
              <a:rPr sz="1700" spc="-25" dirty="0"/>
              <a:t> </a:t>
            </a:r>
            <a:r>
              <a:rPr sz="1700" dirty="0"/>
              <a:t>sense</a:t>
            </a:r>
            <a:r>
              <a:rPr sz="1700" spc="-40" dirty="0"/>
              <a:t> </a:t>
            </a:r>
            <a:r>
              <a:rPr sz="1700" spc="-25" dirty="0"/>
              <a:t>of </a:t>
            </a:r>
            <a:r>
              <a:rPr sz="1700" dirty="0"/>
              <a:t>belonging</a:t>
            </a:r>
            <a:r>
              <a:rPr sz="1700" spc="-65" dirty="0"/>
              <a:t> </a:t>
            </a:r>
            <a:r>
              <a:rPr sz="1700" dirty="0"/>
              <a:t>and</a:t>
            </a:r>
            <a:r>
              <a:rPr sz="1700" spc="-50" dirty="0"/>
              <a:t> </a:t>
            </a:r>
            <a:r>
              <a:rPr sz="1700" dirty="0"/>
              <a:t>enhances</a:t>
            </a:r>
            <a:r>
              <a:rPr sz="1700" spc="-40" dirty="0"/>
              <a:t> </a:t>
            </a:r>
            <a:r>
              <a:rPr sz="1700" dirty="0"/>
              <a:t>each</a:t>
            </a:r>
            <a:r>
              <a:rPr sz="1700" spc="-40" dirty="0"/>
              <a:t> </a:t>
            </a:r>
            <a:r>
              <a:rPr sz="1700" dirty="0"/>
              <a:t>child's</a:t>
            </a:r>
            <a:r>
              <a:rPr sz="1700" spc="-60" dirty="0"/>
              <a:t> </a:t>
            </a:r>
            <a:r>
              <a:rPr sz="1700" dirty="0"/>
              <a:t>educational</a:t>
            </a:r>
            <a:r>
              <a:rPr sz="1700" spc="-35" dirty="0"/>
              <a:t> </a:t>
            </a:r>
            <a:r>
              <a:rPr sz="1700" dirty="0"/>
              <a:t>experience.</a:t>
            </a:r>
            <a:r>
              <a:rPr sz="1700" spc="-45" dirty="0"/>
              <a:t> </a:t>
            </a:r>
            <a:r>
              <a:rPr sz="1700" dirty="0"/>
              <a:t>With</a:t>
            </a:r>
            <a:r>
              <a:rPr sz="1700" spc="-65" dirty="0"/>
              <a:t> </a:t>
            </a:r>
            <a:r>
              <a:rPr sz="1700" dirty="0"/>
              <a:t>our</a:t>
            </a:r>
            <a:r>
              <a:rPr sz="1700" spc="-50" dirty="0"/>
              <a:t> </a:t>
            </a:r>
            <a:r>
              <a:rPr sz="1700" dirty="0"/>
              <a:t>dedicated</a:t>
            </a:r>
            <a:r>
              <a:rPr sz="1700" spc="-30" dirty="0"/>
              <a:t> </a:t>
            </a:r>
            <a:r>
              <a:rPr sz="1700" dirty="0"/>
              <a:t>and</a:t>
            </a:r>
            <a:r>
              <a:rPr sz="1700" spc="-70" dirty="0"/>
              <a:t> </a:t>
            </a:r>
            <a:r>
              <a:rPr sz="1700" spc="-10" dirty="0"/>
              <a:t>passionate </a:t>
            </a:r>
            <a:r>
              <a:rPr sz="1700" spc="-25" dirty="0"/>
              <a:t>staff,</a:t>
            </a:r>
            <a:r>
              <a:rPr sz="1700" spc="-20" dirty="0"/>
              <a:t> </a:t>
            </a:r>
            <a:r>
              <a:rPr sz="1700" dirty="0"/>
              <a:t>our</a:t>
            </a:r>
            <a:r>
              <a:rPr sz="1700" spc="-50" dirty="0"/>
              <a:t> </a:t>
            </a:r>
            <a:r>
              <a:rPr sz="1700" dirty="0"/>
              <a:t>SEN</a:t>
            </a:r>
            <a:r>
              <a:rPr sz="1700" spc="-45" dirty="0"/>
              <a:t> </a:t>
            </a:r>
            <a:r>
              <a:rPr sz="1700" spc="-10" dirty="0"/>
              <a:t>provision</a:t>
            </a:r>
            <a:r>
              <a:rPr sz="1700" spc="-70" dirty="0"/>
              <a:t> </a:t>
            </a:r>
            <a:r>
              <a:rPr sz="1700" dirty="0"/>
              <a:t>lays</a:t>
            </a:r>
            <a:r>
              <a:rPr sz="1700" spc="-35" dirty="0"/>
              <a:t> </a:t>
            </a:r>
            <a:r>
              <a:rPr sz="1700" dirty="0"/>
              <a:t>the</a:t>
            </a:r>
            <a:r>
              <a:rPr sz="1700" spc="-40" dirty="0"/>
              <a:t> </a:t>
            </a:r>
            <a:r>
              <a:rPr sz="1700" dirty="0"/>
              <a:t>foundation</a:t>
            </a:r>
            <a:r>
              <a:rPr sz="1700" spc="-35" dirty="0"/>
              <a:t> </a:t>
            </a:r>
            <a:r>
              <a:rPr sz="1700" dirty="0"/>
              <a:t>for</a:t>
            </a:r>
            <a:r>
              <a:rPr sz="1700" spc="-45" dirty="0"/>
              <a:t> </a:t>
            </a:r>
            <a:r>
              <a:rPr sz="1700" dirty="0"/>
              <a:t>the</a:t>
            </a:r>
            <a:r>
              <a:rPr sz="1700" spc="-40" dirty="0"/>
              <a:t> </a:t>
            </a:r>
            <a:r>
              <a:rPr sz="1700" dirty="0"/>
              <a:t>holistic</a:t>
            </a:r>
            <a:r>
              <a:rPr sz="1700" spc="-55" dirty="0"/>
              <a:t> </a:t>
            </a:r>
            <a:r>
              <a:rPr sz="1700" dirty="0"/>
              <a:t>development</a:t>
            </a:r>
            <a:r>
              <a:rPr sz="1700" spc="-15" dirty="0"/>
              <a:t> </a:t>
            </a:r>
            <a:r>
              <a:rPr sz="1700" dirty="0"/>
              <a:t>of</a:t>
            </a:r>
            <a:r>
              <a:rPr sz="1700" spc="-25" dirty="0"/>
              <a:t> </a:t>
            </a:r>
            <a:r>
              <a:rPr sz="1700" dirty="0"/>
              <a:t>all</a:t>
            </a:r>
            <a:r>
              <a:rPr sz="1700" spc="-30" dirty="0"/>
              <a:t> </a:t>
            </a:r>
            <a:r>
              <a:rPr sz="1700" dirty="0"/>
              <a:t>our</a:t>
            </a:r>
            <a:r>
              <a:rPr sz="1700" spc="-55" dirty="0"/>
              <a:t> </a:t>
            </a:r>
            <a:r>
              <a:rPr sz="1700" spc="-10" dirty="0"/>
              <a:t>students, </a:t>
            </a:r>
            <a:r>
              <a:rPr sz="1700" dirty="0"/>
              <a:t>enabling</a:t>
            </a:r>
            <a:r>
              <a:rPr sz="1700" spc="-55" dirty="0"/>
              <a:t> </a:t>
            </a:r>
            <a:r>
              <a:rPr sz="1700" dirty="0"/>
              <a:t>them</a:t>
            </a:r>
            <a:r>
              <a:rPr sz="1700" spc="-30" dirty="0"/>
              <a:t> </a:t>
            </a:r>
            <a:r>
              <a:rPr sz="1700" dirty="0"/>
              <a:t>to</a:t>
            </a:r>
            <a:r>
              <a:rPr sz="1700" spc="-20" dirty="0"/>
              <a:t> </a:t>
            </a:r>
            <a:r>
              <a:rPr sz="1700" dirty="0"/>
              <a:t>flourish</a:t>
            </a:r>
            <a:r>
              <a:rPr sz="1700" spc="-60" dirty="0"/>
              <a:t> </a:t>
            </a:r>
            <a:r>
              <a:rPr sz="1700" dirty="0"/>
              <a:t>and</a:t>
            </a:r>
            <a:r>
              <a:rPr sz="1700" spc="-40" dirty="0"/>
              <a:t> </a:t>
            </a:r>
            <a:r>
              <a:rPr sz="1700" dirty="0"/>
              <a:t>succeed</a:t>
            </a:r>
            <a:r>
              <a:rPr sz="1700" spc="-45" dirty="0"/>
              <a:t> </a:t>
            </a:r>
            <a:r>
              <a:rPr sz="1700" dirty="0"/>
              <a:t>in</a:t>
            </a:r>
            <a:r>
              <a:rPr sz="1700" spc="-35" dirty="0"/>
              <a:t> </a:t>
            </a:r>
            <a:r>
              <a:rPr sz="1700" dirty="0"/>
              <a:t>all</a:t>
            </a:r>
            <a:r>
              <a:rPr sz="1700" spc="-25" dirty="0"/>
              <a:t> </a:t>
            </a:r>
            <a:r>
              <a:rPr sz="1700" dirty="0"/>
              <a:t>aspects</a:t>
            </a:r>
            <a:r>
              <a:rPr sz="1700" spc="-45" dirty="0"/>
              <a:t> </a:t>
            </a:r>
            <a:r>
              <a:rPr sz="1700" dirty="0"/>
              <a:t>of</a:t>
            </a:r>
            <a:r>
              <a:rPr sz="1700" spc="-10" dirty="0"/>
              <a:t> life.</a:t>
            </a:r>
            <a:endParaRPr sz="1700"/>
          </a:p>
          <a:p>
            <a:pPr marL="131445">
              <a:lnSpc>
                <a:spcPct val="100000"/>
              </a:lnSpc>
              <a:spcBef>
                <a:spcPts val="2039"/>
              </a:spcBef>
            </a:pPr>
            <a:r>
              <a:rPr sz="1700" dirty="0"/>
              <a:t>We</a:t>
            </a:r>
            <a:r>
              <a:rPr sz="1700" spc="-25" dirty="0"/>
              <a:t> </a:t>
            </a:r>
            <a:r>
              <a:rPr sz="1700" dirty="0"/>
              <a:t>share</a:t>
            </a:r>
            <a:r>
              <a:rPr sz="1700" spc="-60" dirty="0"/>
              <a:t> </a:t>
            </a:r>
            <a:r>
              <a:rPr sz="1700" dirty="0"/>
              <a:t>the</a:t>
            </a:r>
            <a:r>
              <a:rPr sz="1700" spc="-35" dirty="0"/>
              <a:t> </a:t>
            </a:r>
            <a:r>
              <a:rPr sz="1700" spc="-10" dirty="0"/>
              <a:t>Academy</a:t>
            </a:r>
            <a:r>
              <a:rPr sz="1700" spc="-15" dirty="0"/>
              <a:t> </a:t>
            </a:r>
            <a:r>
              <a:rPr sz="1700" spc="-25" dirty="0"/>
              <a:t>Trust’s</a:t>
            </a:r>
            <a:r>
              <a:rPr sz="1700" spc="-60" dirty="0"/>
              <a:t> </a:t>
            </a:r>
            <a:r>
              <a:rPr sz="1700" dirty="0"/>
              <a:t>mission</a:t>
            </a:r>
            <a:r>
              <a:rPr sz="1700" spc="-55" dirty="0"/>
              <a:t> </a:t>
            </a:r>
            <a:r>
              <a:rPr sz="1700" dirty="0"/>
              <a:t>of</a:t>
            </a:r>
            <a:r>
              <a:rPr sz="1700" spc="-20" dirty="0"/>
              <a:t> </a:t>
            </a:r>
            <a:r>
              <a:rPr sz="1700" dirty="0"/>
              <a:t>shaping</a:t>
            </a:r>
            <a:r>
              <a:rPr sz="1700" spc="-60" dirty="0"/>
              <a:t> </a:t>
            </a:r>
            <a:r>
              <a:rPr sz="1700" dirty="0"/>
              <a:t>young</a:t>
            </a:r>
            <a:r>
              <a:rPr sz="1700" spc="-35" dirty="0"/>
              <a:t> </a:t>
            </a:r>
            <a:r>
              <a:rPr sz="1700" spc="-20" dirty="0"/>
              <a:t>people’s</a:t>
            </a:r>
            <a:r>
              <a:rPr sz="1700" spc="-60" dirty="0"/>
              <a:t> </a:t>
            </a:r>
            <a:r>
              <a:rPr sz="1700" dirty="0"/>
              <a:t>lives</a:t>
            </a:r>
            <a:r>
              <a:rPr sz="1700" spc="-55" dirty="0"/>
              <a:t> </a:t>
            </a:r>
            <a:r>
              <a:rPr sz="1700" dirty="0"/>
              <a:t>to</a:t>
            </a:r>
            <a:r>
              <a:rPr sz="1700" spc="-25" dirty="0"/>
              <a:t> </a:t>
            </a:r>
            <a:r>
              <a:rPr sz="1700" dirty="0"/>
              <a:t>the</a:t>
            </a:r>
            <a:r>
              <a:rPr sz="1700" spc="-35" dirty="0"/>
              <a:t> </a:t>
            </a:r>
            <a:r>
              <a:rPr sz="1700" dirty="0"/>
              <a:t>highest</a:t>
            </a:r>
            <a:r>
              <a:rPr sz="1700" spc="-35" dirty="0"/>
              <a:t> </a:t>
            </a:r>
            <a:r>
              <a:rPr sz="1700" spc="-10" dirty="0"/>
              <a:t>possible</a:t>
            </a:r>
            <a:endParaRPr sz="1700"/>
          </a:p>
          <a:p>
            <a:pPr marL="131445">
              <a:lnSpc>
                <a:spcPct val="100000"/>
              </a:lnSpc>
            </a:pPr>
            <a:r>
              <a:rPr sz="1700" spc="-10" dirty="0"/>
              <a:t>standards.</a:t>
            </a:r>
            <a:endParaRPr sz="170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72553" y="68960"/>
            <a:ext cx="1633854" cy="134861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9065"/>
            <a:ext cx="38176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What</a:t>
            </a:r>
            <a:r>
              <a:rPr sz="4000" spc="-65" dirty="0"/>
              <a:t> </a:t>
            </a:r>
            <a:r>
              <a:rPr sz="4000" dirty="0"/>
              <a:t>people</a:t>
            </a:r>
            <a:r>
              <a:rPr sz="4000" spc="-75" dirty="0"/>
              <a:t> </a:t>
            </a:r>
            <a:r>
              <a:rPr sz="4000" spc="-20" dirty="0"/>
              <a:t>say…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274190"/>
            <a:ext cx="8065770" cy="33801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Pupils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thrive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Sacred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Heart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Catholic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Voluntary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Academy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400"/>
              </a:spcBef>
            </a:pPr>
            <a:r>
              <a:rPr sz="2000" dirty="0">
                <a:latin typeface="Calibri"/>
                <a:cs typeface="Calibri"/>
              </a:rPr>
              <a:t>Pupils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happy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school.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kind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other.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Staff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pupils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get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on </a:t>
            </a:r>
            <a:r>
              <a:rPr sz="2000" dirty="0">
                <a:latin typeface="Calibri"/>
                <a:cs typeface="Calibri"/>
              </a:rPr>
              <a:t>well.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Pupils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know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staff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fair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treat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everyone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equally.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Staff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make</a:t>
            </a:r>
            <a:r>
              <a:rPr sz="2000" spc="5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sure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school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safe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place.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Pupils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understand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well-established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rules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behave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well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around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school.</a:t>
            </a:r>
            <a:endParaRPr sz="2000">
              <a:latin typeface="Calibri"/>
              <a:cs typeface="Calibri"/>
            </a:endParaRPr>
          </a:p>
          <a:p>
            <a:pPr marL="12700" marR="224790">
              <a:lnSpc>
                <a:spcPct val="100000"/>
              </a:lnSpc>
              <a:spcBef>
                <a:spcPts val="2405"/>
              </a:spcBef>
            </a:pPr>
            <a:r>
              <a:rPr sz="2000" dirty="0">
                <a:latin typeface="Calibri"/>
                <a:cs typeface="Calibri"/>
              </a:rPr>
              <a:t>Pupils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special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educational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and/or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disabilities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well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supported. </a:t>
            </a:r>
            <a:r>
              <a:rPr sz="2000" dirty="0">
                <a:latin typeface="Calibri"/>
                <a:cs typeface="Calibri"/>
              </a:rPr>
              <a:t>Leaders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identify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these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pupils’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additional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quickly.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Pupils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get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help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successful.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(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OFSTED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21)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43064" y="204215"/>
            <a:ext cx="1633854" cy="13487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91795">
              <a:lnSpc>
                <a:spcPct val="100000"/>
              </a:lnSpc>
              <a:spcBef>
                <a:spcPts val="105"/>
              </a:spcBef>
            </a:pPr>
            <a:r>
              <a:rPr dirty="0"/>
              <a:t>SEND</a:t>
            </a:r>
            <a:r>
              <a:rPr spc="-75" dirty="0"/>
              <a:t> </a:t>
            </a:r>
            <a:r>
              <a:rPr dirty="0"/>
              <a:t>at</a:t>
            </a:r>
            <a:r>
              <a:rPr spc="-65" dirty="0"/>
              <a:t> </a:t>
            </a:r>
            <a:r>
              <a:rPr dirty="0"/>
              <a:t>Sacred</a:t>
            </a:r>
            <a:r>
              <a:rPr spc="-75" dirty="0"/>
              <a:t> </a:t>
            </a:r>
            <a:r>
              <a:rPr spc="-10" dirty="0"/>
              <a:t>Heart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1990" y="1238757"/>
            <a:ext cx="7658734" cy="39897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Number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children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school: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3</a:t>
            </a:r>
            <a:r>
              <a:rPr lang="en-GB" sz="2000" spc="-25" dirty="0">
                <a:latin typeface="Calibri"/>
                <a:cs typeface="Calibri"/>
              </a:rPr>
              <a:t>13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Number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pupils: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8</a:t>
            </a:r>
            <a:r>
              <a:rPr lang="en-GB" sz="2000" spc="-25" dirty="0">
                <a:latin typeface="Calibri"/>
                <a:cs typeface="Calibri"/>
              </a:rPr>
              <a:t>2</a:t>
            </a:r>
            <a:endParaRPr sz="2000" dirty="0">
              <a:latin typeface="Calibri"/>
              <a:cs typeface="Calibri"/>
            </a:endParaRPr>
          </a:p>
          <a:p>
            <a:pPr marL="12700" marR="327025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Number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pupils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EHCP/high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funding: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</a:t>
            </a:r>
            <a:r>
              <a:rPr lang="en-GB" sz="2000" dirty="0">
                <a:latin typeface="Calibri"/>
                <a:cs typeface="Calibri"/>
              </a:rPr>
              <a:t>5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EHCPS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(3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pending) </a:t>
            </a:r>
            <a:r>
              <a:rPr sz="2000" dirty="0">
                <a:latin typeface="Calibri"/>
                <a:cs typeface="Calibri"/>
              </a:rPr>
              <a:t>High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funding: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lang="en-GB" sz="2000" spc="-50" dirty="0">
                <a:latin typeface="Calibri"/>
                <a:cs typeface="Calibri"/>
              </a:rPr>
              <a:t>8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lang="en-GB" sz="2000" dirty="0">
                <a:latin typeface="Calibri"/>
                <a:cs typeface="Calibri"/>
              </a:rPr>
              <a:t>7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pending)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00"/>
              </a:spcBef>
            </a:pPr>
            <a:r>
              <a:rPr sz="2000" dirty="0">
                <a:latin typeface="Calibri"/>
                <a:cs typeface="Calibri"/>
              </a:rPr>
              <a:t>We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make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provision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children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including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those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who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significant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learning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difficulties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and/or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disabilities.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support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children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with…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05"/>
              </a:spcBef>
            </a:pP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dirty="0">
                <a:latin typeface="Calibri"/>
                <a:cs typeface="Calibri"/>
              </a:rPr>
              <a:t>Communication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Interaction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(CI)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e.g.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Speech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language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autism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dirty="0">
                <a:latin typeface="Calibri"/>
                <a:cs typeface="Calibri"/>
              </a:rPr>
              <a:t>Cognition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Learning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(CL)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e.g.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Dyslexia,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Dyscalculia,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moderate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learning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difficulties.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dirty="0">
                <a:latin typeface="Calibri"/>
                <a:cs typeface="Calibri"/>
              </a:rPr>
              <a:t>Social,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Emotional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Mental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Health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(SEMH)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e.g.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ADHD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dirty="0">
                <a:latin typeface="Calibri"/>
                <a:cs typeface="Calibri"/>
              </a:rPr>
              <a:t>Sensory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and/or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physical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(SD)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e.g.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visual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impairment.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3957" y="300863"/>
            <a:ext cx="1633854" cy="134874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45134">
              <a:lnSpc>
                <a:spcPct val="100000"/>
              </a:lnSpc>
              <a:spcBef>
                <a:spcPts val="105"/>
              </a:spcBef>
            </a:pPr>
            <a:r>
              <a:rPr dirty="0"/>
              <a:t>Quality</a:t>
            </a:r>
            <a:r>
              <a:rPr spc="-75" dirty="0"/>
              <a:t> </a:t>
            </a:r>
            <a:r>
              <a:rPr dirty="0"/>
              <a:t>first</a:t>
            </a:r>
            <a:r>
              <a:rPr spc="-75" dirty="0"/>
              <a:t> </a:t>
            </a:r>
            <a:r>
              <a:rPr spc="-45" dirty="0"/>
              <a:t>Teaching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09372" rIns="0" bIns="0" rtlCol="0">
            <a:spAutoFit/>
          </a:bodyPr>
          <a:lstStyle/>
          <a:p>
            <a:pPr marL="12700" marR="8255">
              <a:lnSpc>
                <a:spcPct val="100000"/>
              </a:lnSpc>
              <a:spcBef>
                <a:spcPts val="100"/>
              </a:spcBef>
            </a:pPr>
            <a:r>
              <a:rPr dirty="0"/>
              <a:t>‘Every</a:t>
            </a:r>
            <a:r>
              <a:rPr spc="-55" dirty="0"/>
              <a:t> </a:t>
            </a:r>
            <a:r>
              <a:rPr spc="-20" dirty="0"/>
              <a:t>Teacher</a:t>
            </a:r>
            <a:r>
              <a:rPr spc="-35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a</a:t>
            </a:r>
            <a:r>
              <a:rPr spc="-40" dirty="0"/>
              <a:t> </a:t>
            </a:r>
            <a:r>
              <a:rPr spc="-20" dirty="0"/>
              <a:t>Teacher</a:t>
            </a:r>
            <a:r>
              <a:rPr spc="-35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spc="-25" dirty="0"/>
              <a:t>SEN’.</a:t>
            </a:r>
            <a:r>
              <a:rPr spc="-45" dirty="0"/>
              <a:t> </a:t>
            </a:r>
            <a:r>
              <a:rPr dirty="0"/>
              <a:t>Provision</a:t>
            </a:r>
            <a:r>
              <a:rPr spc="-45" dirty="0"/>
              <a:t> </a:t>
            </a:r>
            <a:r>
              <a:rPr dirty="0"/>
              <a:t>for</a:t>
            </a:r>
            <a:r>
              <a:rPr spc="-40" dirty="0"/>
              <a:t> </a:t>
            </a:r>
            <a:r>
              <a:rPr dirty="0"/>
              <a:t>children</a:t>
            </a:r>
            <a:r>
              <a:rPr spc="-15" dirty="0"/>
              <a:t> </a:t>
            </a:r>
            <a:r>
              <a:rPr dirty="0"/>
              <a:t>with</a:t>
            </a:r>
            <a:r>
              <a:rPr spc="-35" dirty="0"/>
              <a:t> </a:t>
            </a:r>
            <a:r>
              <a:rPr dirty="0"/>
              <a:t>SEND</a:t>
            </a:r>
            <a:r>
              <a:rPr spc="-4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a</a:t>
            </a:r>
            <a:r>
              <a:rPr spc="-35" dirty="0"/>
              <a:t> </a:t>
            </a:r>
            <a:r>
              <a:rPr dirty="0"/>
              <a:t>matter</a:t>
            </a:r>
            <a:r>
              <a:rPr spc="-40" dirty="0"/>
              <a:t> </a:t>
            </a:r>
            <a:r>
              <a:rPr dirty="0"/>
              <a:t>for</a:t>
            </a:r>
            <a:r>
              <a:rPr spc="-5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whole </a:t>
            </a:r>
            <a:r>
              <a:rPr dirty="0"/>
              <a:t>school.</a:t>
            </a:r>
            <a:r>
              <a:rPr spc="-4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governing</a:t>
            </a:r>
            <a:r>
              <a:rPr spc="-40" dirty="0"/>
              <a:t> </a:t>
            </a:r>
            <a:r>
              <a:rPr spc="-20" dirty="0"/>
              <a:t>body,</a:t>
            </a:r>
            <a:r>
              <a:rPr spc="-45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spc="-10" dirty="0"/>
              <a:t>school’s</a:t>
            </a:r>
            <a:r>
              <a:rPr spc="-50" dirty="0"/>
              <a:t> </a:t>
            </a:r>
            <a:r>
              <a:rPr dirty="0"/>
              <a:t>Head</a:t>
            </a:r>
            <a:r>
              <a:rPr spc="-25" dirty="0"/>
              <a:t> </a:t>
            </a:r>
            <a:r>
              <a:rPr spc="-20" dirty="0"/>
              <a:t>teacher,</a:t>
            </a:r>
            <a:r>
              <a:rPr spc="-40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SENCO</a:t>
            </a:r>
            <a:r>
              <a:rPr spc="-50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dirty="0"/>
              <a:t>all</a:t>
            </a:r>
            <a:r>
              <a:rPr spc="-50" dirty="0"/>
              <a:t> </a:t>
            </a:r>
            <a:r>
              <a:rPr dirty="0"/>
              <a:t>other</a:t>
            </a:r>
            <a:r>
              <a:rPr spc="-40" dirty="0"/>
              <a:t> </a:t>
            </a:r>
            <a:r>
              <a:rPr dirty="0"/>
              <a:t>members</a:t>
            </a:r>
            <a:r>
              <a:rPr spc="-50" dirty="0"/>
              <a:t> </a:t>
            </a:r>
            <a:r>
              <a:rPr spc="-25" dirty="0"/>
              <a:t>of staff,</a:t>
            </a:r>
            <a:r>
              <a:rPr spc="-65" dirty="0"/>
              <a:t> </a:t>
            </a:r>
            <a:r>
              <a:rPr dirty="0"/>
              <a:t>particularly</a:t>
            </a:r>
            <a:r>
              <a:rPr spc="-40" dirty="0"/>
              <a:t> </a:t>
            </a:r>
            <a:r>
              <a:rPr dirty="0"/>
              <a:t>class</a:t>
            </a:r>
            <a:r>
              <a:rPr spc="-60" dirty="0"/>
              <a:t> </a:t>
            </a:r>
            <a:r>
              <a:rPr dirty="0"/>
              <a:t>teachers</a:t>
            </a:r>
            <a:r>
              <a:rPr spc="-45" dirty="0"/>
              <a:t> </a:t>
            </a:r>
            <a:r>
              <a:rPr dirty="0"/>
              <a:t>and</a:t>
            </a:r>
            <a:r>
              <a:rPr spc="-55" dirty="0"/>
              <a:t> </a:t>
            </a:r>
            <a:r>
              <a:rPr dirty="0"/>
              <a:t>teaching</a:t>
            </a:r>
            <a:r>
              <a:rPr spc="-40" dirty="0"/>
              <a:t> </a:t>
            </a:r>
            <a:r>
              <a:rPr spc="-10" dirty="0"/>
              <a:t>assistants,</a:t>
            </a:r>
            <a:r>
              <a:rPr spc="-75" dirty="0"/>
              <a:t> </a:t>
            </a:r>
            <a:r>
              <a:rPr dirty="0"/>
              <a:t>have</a:t>
            </a:r>
            <a:r>
              <a:rPr spc="-65" dirty="0"/>
              <a:t> </a:t>
            </a:r>
            <a:r>
              <a:rPr dirty="0"/>
              <a:t>important</a:t>
            </a:r>
            <a:r>
              <a:rPr spc="-55" dirty="0"/>
              <a:t> </a:t>
            </a:r>
            <a:r>
              <a:rPr spc="-10" dirty="0"/>
              <a:t>day–to–day </a:t>
            </a:r>
            <a:r>
              <a:rPr dirty="0"/>
              <a:t>responsibilities.</a:t>
            </a:r>
            <a:r>
              <a:rPr spc="335" dirty="0"/>
              <a:t> </a:t>
            </a:r>
            <a:r>
              <a:rPr dirty="0"/>
              <a:t>All</a:t>
            </a:r>
            <a:r>
              <a:rPr spc="-40" dirty="0"/>
              <a:t> </a:t>
            </a:r>
            <a:r>
              <a:rPr dirty="0"/>
              <a:t>children</a:t>
            </a:r>
            <a:r>
              <a:rPr spc="-20" dirty="0"/>
              <a:t> </a:t>
            </a:r>
            <a:r>
              <a:rPr dirty="0"/>
              <a:t>in</a:t>
            </a:r>
            <a:r>
              <a:rPr spc="-35" dirty="0"/>
              <a:t> </a:t>
            </a:r>
            <a:r>
              <a:rPr dirty="0"/>
              <a:t>school</a:t>
            </a:r>
            <a:r>
              <a:rPr spc="-35" dirty="0"/>
              <a:t> </a:t>
            </a:r>
            <a:r>
              <a:rPr dirty="0"/>
              <a:t>should</a:t>
            </a:r>
            <a:r>
              <a:rPr spc="-30" dirty="0"/>
              <a:t> </a:t>
            </a:r>
            <a:r>
              <a:rPr dirty="0"/>
              <a:t>be</a:t>
            </a:r>
            <a:r>
              <a:rPr spc="-40" dirty="0"/>
              <a:t> </a:t>
            </a:r>
            <a:r>
              <a:rPr dirty="0"/>
              <a:t>getting</a:t>
            </a:r>
            <a:r>
              <a:rPr spc="-25" dirty="0"/>
              <a:t> </a:t>
            </a:r>
            <a:r>
              <a:rPr dirty="0"/>
              <a:t>this</a:t>
            </a:r>
            <a:r>
              <a:rPr spc="-40" dirty="0"/>
              <a:t> </a:t>
            </a:r>
            <a:r>
              <a:rPr dirty="0"/>
              <a:t>as</a:t>
            </a:r>
            <a:r>
              <a:rPr spc="-50" dirty="0"/>
              <a:t> </a:t>
            </a:r>
            <a:r>
              <a:rPr dirty="0"/>
              <a:t>a</a:t>
            </a:r>
            <a:r>
              <a:rPr spc="-35" dirty="0"/>
              <a:t> </a:t>
            </a:r>
            <a:r>
              <a:rPr dirty="0"/>
              <a:t>part</a:t>
            </a:r>
            <a:r>
              <a:rPr spc="-45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spc="-10" dirty="0"/>
              <a:t>excellent</a:t>
            </a:r>
            <a:r>
              <a:rPr spc="-50" dirty="0"/>
              <a:t> </a:t>
            </a:r>
            <a:r>
              <a:rPr spc="-10" dirty="0"/>
              <a:t>classroom practice.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For</a:t>
            </a:r>
            <a:r>
              <a:rPr spc="-45" dirty="0"/>
              <a:t> </a:t>
            </a:r>
            <a:r>
              <a:rPr dirty="0"/>
              <a:t>your</a:t>
            </a:r>
            <a:r>
              <a:rPr spc="-30" dirty="0"/>
              <a:t> </a:t>
            </a:r>
            <a:r>
              <a:rPr dirty="0"/>
              <a:t>child</a:t>
            </a:r>
            <a:r>
              <a:rPr spc="-15" dirty="0"/>
              <a:t> </a:t>
            </a:r>
            <a:r>
              <a:rPr dirty="0"/>
              <a:t>this</a:t>
            </a:r>
            <a:r>
              <a:rPr spc="-35" dirty="0"/>
              <a:t> </a:t>
            </a:r>
            <a:r>
              <a:rPr dirty="0"/>
              <a:t>would</a:t>
            </a:r>
            <a:r>
              <a:rPr spc="-15" dirty="0"/>
              <a:t> </a:t>
            </a:r>
            <a:r>
              <a:rPr spc="-10" dirty="0"/>
              <a:t>mean:</a:t>
            </a:r>
          </a:p>
          <a:p>
            <a:pPr marL="12700">
              <a:lnSpc>
                <a:spcPct val="100000"/>
              </a:lnSpc>
            </a:pPr>
            <a:r>
              <a:rPr dirty="0"/>
              <a:t>-</a:t>
            </a:r>
            <a:r>
              <a:rPr spc="-20" dirty="0"/>
              <a:t>Teacher</a:t>
            </a:r>
            <a:r>
              <a:rPr spc="-40" dirty="0"/>
              <a:t> </a:t>
            </a:r>
            <a:r>
              <a:rPr dirty="0"/>
              <a:t>has</a:t>
            </a:r>
            <a:r>
              <a:rPr spc="-4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highest</a:t>
            </a:r>
            <a:r>
              <a:rPr spc="-35" dirty="0"/>
              <a:t> </a:t>
            </a:r>
            <a:r>
              <a:rPr dirty="0"/>
              <a:t>possible</a:t>
            </a:r>
            <a:r>
              <a:rPr spc="-40" dirty="0"/>
              <a:t> </a:t>
            </a:r>
            <a:r>
              <a:rPr spc="-10" dirty="0"/>
              <a:t>expectations</a:t>
            </a:r>
            <a:r>
              <a:rPr spc="-35" dirty="0"/>
              <a:t> </a:t>
            </a:r>
            <a:r>
              <a:rPr dirty="0"/>
              <a:t>for</a:t>
            </a:r>
            <a:r>
              <a:rPr spc="-40" dirty="0"/>
              <a:t> </a:t>
            </a:r>
            <a:r>
              <a:rPr dirty="0"/>
              <a:t>your</a:t>
            </a:r>
            <a:r>
              <a:rPr spc="-35" dirty="0"/>
              <a:t> </a:t>
            </a:r>
            <a:r>
              <a:rPr dirty="0"/>
              <a:t>child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dirty="0"/>
              <a:t>all</a:t>
            </a:r>
            <a:r>
              <a:rPr spc="-40" dirty="0"/>
              <a:t> </a:t>
            </a:r>
            <a:r>
              <a:rPr dirty="0"/>
              <a:t>pupils</a:t>
            </a:r>
            <a:r>
              <a:rPr spc="-30" dirty="0"/>
              <a:t> </a:t>
            </a:r>
            <a:r>
              <a:rPr dirty="0"/>
              <a:t>in</a:t>
            </a:r>
            <a:r>
              <a:rPr spc="-40" dirty="0"/>
              <a:t> </a:t>
            </a:r>
            <a:r>
              <a:rPr dirty="0"/>
              <a:t>their</a:t>
            </a:r>
            <a:r>
              <a:rPr spc="-40" dirty="0"/>
              <a:t> </a:t>
            </a:r>
            <a:r>
              <a:rPr spc="-10" dirty="0"/>
              <a:t>class.</a:t>
            </a:r>
          </a:p>
          <a:p>
            <a:pPr marL="12700">
              <a:lnSpc>
                <a:spcPct val="100000"/>
              </a:lnSpc>
            </a:pPr>
            <a:r>
              <a:rPr dirty="0"/>
              <a:t>-</a:t>
            </a:r>
            <a:r>
              <a:rPr spc="-20" dirty="0"/>
              <a:t>Teaching</a:t>
            </a:r>
            <a:r>
              <a:rPr spc="-30" dirty="0"/>
              <a:t> </a:t>
            </a:r>
            <a:r>
              <a:rPr dirty="0"/>
              <a:t>is</a:t>
            </a:r>
            <a:r>
              <a:rPr spc="-45" dirty="0"/>
              <a:t> </a:t>
            </a:r>
            <a:r>
              <a:rPr dirty="0"/>
              <a:t>based</a:t>
            </a:r>
            <a:r>
              <a:rPr spc="-45" dirty="0"/>
              <a:t> </a:t>
            </a:r>
            <a:r>
              <a:rPr dirty="0"/>
              <a:t>on</a:t>
            </a:r>
            <a:r>
              <a:rPr spc="-30" dirty="0"/>
              <a:t> </a:t>
            </a:r>
            <a:r>
              <a:rPr dirty="0"/>
              <a:t>building</a:t>
            </a:r>
            <a:r>
              <a:rPr spc="-25" dirty="0"/>
              <a:t> </a:t>
            </a:r>
            <a:r>
              <a:rPr dirty="0"/>
              <a:t>on</a:t>
            </a:r>
            <a:r>
              <a:rPr spc="-45" dirty="0"/>
              <a:t> </a:t>
            </a:r>
            <a:r>
              <a:rPr dirty="0"/>
              <a:t>what</a:t>
            </a:r>
            <a:r>
              <a:rPr spc="-40" dirty="0"/>
              <a:t> </a:t>
            </a:r>
            <a:r>
              <a:rPr dirty="0"/>
              <a:t>your</a:t>
            </a:r>
            <a:r>
              <a:rPr spc="-40" dirty="0"/>
              <a:t> </a:t>
            </a:r>
            <a:r>
              <a:rPr dirty="0"/>
              <a:t>child</a:t>
            </a:r>
            <a:r>
              <a:rPr spc="-25" dirty="0"/>
              <a:t> </a:t>
            </a:r>
            <a:r>
              <a:rPr dirty="0"/>
              <a:t>already</a:t>
            </a:r>
            <a:r>
              <a:rPr spc="-30" dirty="0"/>
              <a:t> </a:t>
            </a:r>
            <a:r>
              <a:rPr dirty="0"/>
              <a:t>knows,</a:t>
            </a:r>
            <a:r>
              <a:rPr spc="-40" dirty="0"/>
              <a:t> </a:t>
            </a:r>
            <a:r>
              <a:rPr dirty="0"/>
              <a:t>can</a:t>
            </a:r>
            <a:r>
              <a:rPr spc="-45" dirty="0"/>
              <a:t> </a:t>
            </a:r>
            <a:r>
              <a:rPr dirty="0"/>
              <a:t>do</a:t>
            </a:r>
            <a:r>
              <a:rPr spc="-35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can</a:t>
            </a:r>
            <a:r>
              <a:rPr spc="-40" dirty="0"/>
              <a:t> </a:t>
            </a:r>
            <a:r>
              <a:rPr spc="-10" dirty="0"/>
              <a:t>understand.</a:t>
            </a:r>
          </a:p>
          <a:p>
            <a:pPr marL="12700">
              <a:lnSpc>
                <a:spcPct val="100000"/>
              </a:lnSpc>
            </a:pPr>
            <a:r>
              <a:rPr dirty="0"/>
              <a:t>-</a:t>
            </a:r>
            <a:r>
              <a:rPr spc="-10" dirty="0"/>
              <a:t>Different</a:t>
            </a:r>
            <a:r>
              <a:rPr spc="-40" dirty="0"/>
              <a:t> </a:t>
            </a:r>
            <a:r>
              <a:rPr dirty="0"/>
              <a:t>ways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teaching</a:t>
            </a:r>
            <a:r>
              <a:rPr spc="-20" dirty="0"/>
              <a:t> </a:t>
            </a:r>
            <a:r>
              <a:rPr dirty="0"/>
              <a:t>are</a:t>
            </a:r>
            <a:r>
              <a:rPr spc="-40" dirty="0"/>
              <a:t> </a:t>
            </a:r>
            <a:r>
              <a:rPr dirty="0"/>
              <a:t>in</a:t>
            </a:r>
            <a:r>
              <a:rPr spc="-30" dirty="0"/>
              <a:t> </a:t>
            </a:r>
            <a:r>
              <a:rPr dirty="0"/>
              <a:t>place</a:t>
            </a:r>
            <a:r>
              <a:rPr spc="-25" dirty="0"/>
              <a:t> </a:t>
            </a:r>
            <a:r>
              <a:rPr dirty="0"/>
              <a:t>so</a:t>
            </a:r>
            <a:r>
              <a:rPr spc="-45" dirty="0"/>
              <a:t> </a:t>
            </a:r>
            <a:r>
              <a:rPr dirty="0"/>
              <a:t>that</a:t>
            </a:r>
            <a:r>
              <a:rPr spc="-45" dirty="0"/>
              <a:t> </a:t>
            </a:r>
            <a:r>
              <a:rPr dirty="0"/>
              <a:t>your</a:t>
            </a:r>
            <a:r>
              <a:rPr spc="-35" dirty="0"/>
              <a:t> </a:t>
            </a:r>
            <a:r>
              <a:rPr dirty="0"/>
              <a:t>child</a:t>
            </a:r>
            <a:r>
              <a:rPr spc="-2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fully</a:t>
            </a:r>
            <a:r>
              <a:rPr spc="-30" dirty="0"/>
              <a:t> </a:t>
            </a:r>
            <a:r>
              <a:rPr spc="-10" dirty="0"/>
              <a:t>involved</a:t>
            </a:r>
            <a:r>
              <a:rPr spc="-40" dirty="0"/>
              <a:t> </a:t>
            </a:r>
            <a:r>
              <a:rPr dirty="0"/>
              <a:t>in</a:t>
            </a:r>
            <a:r>
              <a:rPr spc="-35" dirty="0"/>
              <a:t> </a:t>
            </a:r>
            <a:r>
              <a:rPr dirty="0"/>
              <a:t>learning</a:t>
            </a:r>
            <a:r>
              <a:rPr spc="-30" dirty="0"/>
              <a:t> </a:t>
            </a:r>
            <a:r>
              <a:rPr dirty="0"/>
              <a:t>in</a:t>
            </a:r>
            <a:r>
              <a:rPr spc="-30" dirty="0"/>
              <a:t> </a:t>
            </a:r>
            <a:r>
              <a:rPr spc="-10" dirty="0"/>
              <a:t>class.</a:t>
            </a:r>
          </a:p>
          <a:p>
            <a:pPr marL="12700">
              <a:lnSpc>
                <a:spcPct val="100000"/>
              </a:lnSpc>
            </a:pPr>
            <a:r>
              <a:rPr dirty="0"/>
              <a:t>-Specific</a:t>
            </a:r>
            <a:r>
              <a:rPr spc="-35" dirty="0"/>
              <a:t> </a:t>
            </a:r>
            <a:r>
              <a:rPr spc="-10" dirty="0"/>
              <a:t>strategies</a:t>
            </a:r>
            <a:r>
              <a:rPr spc="-50" dirty="0"/>
              <a:t> </a:t>
            </a:r>
            <a:r>
              <a:rPr dirty="0"/>
              <a:t>are</a:t>
            </a:r>
            <a:r>
              <a:rPr spc="-30" dirty="0"/>
              <a:t> </a:t>
            </a:r>
            <a:r>
              <a:rPr dirty="0"/>
              <a:t>in</a:t>
            </a:r>
            <a:r>
              <a:rPr spc="-30" dirty="0"/>
              <a:t> </a:t>
            </a:r>
            <a:r>
              <a:rPr dirty="0"/>
              <a:t>place</a:t>
            </a:r>
            <a:r>
              <a:rPr spc="-30" dirty="0"/>
              <a:t> </a:t>
            </a:r>
            <a:r>
              <a:rPr dirty="0"/>
              <a:t>to</a:t>
            </a:r>
            <a:r>
              <a:rPr spc="-45" dirty="0"/>
              <a:t> </a:t>
            </a:r>
            <a:r>
              <a:rPr dirty="0"/>
              <a:t>support</a:t>
            </a:r>
            <a:r>
              <a:rPr spc="-40" dirty="0"/>
              <a:t> </a:t>
            </a:r>
            <a:r>
              <a:rPr dirty="0"/>
              <a:t>your</a:t>
            </a:r>
            <a:r>
              <a:rPr spc="-45" dirty="0"/>
              <a:t> </a:t>
            </a:r>
            <a:r>
              <a:rPr dirty="0"/>
              <a:t>child</a:t>
            </a:r>
            <a:r>
              <a:rPr spc="-15" dirty="0"/>
              <a:t> </a:t>
            </a:r>
            <a:r>
              <a:rPr dirty="0"/>
              <a:t>to</a:t>
            </a:r>
            <a:r>
              <a:rPr spc="-50" dirty="0"/>
              <a:t> </a:t>
            </a:r>
            <a:r>
              <a:rPr spc="-10" dirty="0"/>
              <a:t>learn.</a:t>
            </a:r>
          </a:p>
          <a:p>
            <a:pPr marL="12700" marR="154940">
              <a:lnSpc>
                <a:spcPct val="100000"/>
              </a:lnSpc>
            </a:pPr>
            <a:r>
              <a:rPr dirty="0"/>
              <a:t>-Assessment</a:t>
            </a:r>
            <a:r>
              <a:rPr spc="-80" dirty="0"/>
              <a:t> </a:t>
            </a:r>
            <a:r>
              <a:rPr dirty="0"/>
              <a:t>-</a:t>
            </a:r>
            <a:r>
              <a:rPr spc="-55" dirty="0"/>
              <a:t> </a:t>
            </a:r>
            <a:r>
              <a:rPr spc="-20" dirty="0"/>
              <a:t>Your</a:t>
            </a:r>
            <a:r>
              <a:rPr spc="-55" dirty="0"/>
              <a:t> </a:t>
            </a:r>
            <a:r>
              <a:rPr spc="-10" dirty="0"/>
              <a:t>child’s</a:t>
            </a:r>
            <a:r>
              <a:rPr spc="-35" dirty="0"/>
              <a:t> </a:t>
            </a:r>
            <a:r>
              <a:rPr dirty="0"/>
              <a:t>teacher</a:t>
            </a:r>
            <a:r>
              <a:rPr spc="-40" dirty="0"/>
              <a:t> </a:t>
            </a:r>
            <a:r>
              <a:rPr dirty="0"/>
              <a:t>will</a:t>
            </a:r>
            <a:r>
              <a:rPr spc="-60" dirty="0"/>
              <a:t> </a:t>
            </a:r>
            <a:r>
              <a:rPr dirty="0"/>
              <a:t>have</a:t>
            </a:r>
            <a:r>
              <a:rPr spc="-55" dirty="0"/>
              <a:t> </a:t>
            </a:r>
            <a:r>
              <a:rPr spc="-10" dirty="0"/>
              <a:t>carefully</a:t>
            </a:r>
            <a:r>
              <a:rPr spc="-55" dirty="0"/>
              <a:t> </a:t>
            </a:r>
            <a:r>
              <a:rPr dirty="0"/>
              <a:t>checked</a:t>
            </a:r>
            <a:r>
              <a:rPr spc="-30" dirty="0"/>
              <a:t> </a:t>
            </a:r>
            <a:r>
              <a:rPr dirty="0"/>
              <a:t>on</a:t>
            </a:r>
            <a:r>
              <a:rPr spc="-50" dirty="0"/>
              <a:t> </a:t>
            </a:r>
            <a:r>
              <a:rPr dirty="0"/>
              <a:t>your</a:t>
            </a:r>
            <a:r>
              <a:rPr spc="-55" dirty="0"/>
              <a:t> </a:t>
            </a:r>
            <a:r>
              <a:rPr spc="-10" dirty="0"/>
              <a:t>child’s</a:t>
            </a:r>
            <a:r>
              <a:rPr spc="-35" dirty="0"/>
              <a:t> </a:t>
            </a:r>
            <a:r>
              <a:rPr dirty="0"/>
              <a:t>progress</a:t>
            </a:r>
            <a:r>
              <a:rPr spc="-65" dirty="0"/>
              <a:t> </a:t>
            </a:r>
            <a:r>
              <a:rPr spc="-25" dirty="0"/>
              <a:t>and </a:t>
            </a:r>
            <a:r>
              <a:rPr dirty="0"/>
              <a:t>will</a:t>
            </a:r>
            <a:r>
              <a:rPr spc="-25" dirty="0"/>
              <a:t> </a:t>
            </a:r>
            <a:r>
              <a:rPr dirty="0"/>
              <a:t>have</a:t>
            </a:r>
            <a:r>
              <a:rPr spc="-45" dirty="0"/>
              <a:t> </a:t>
            </a:r>
            <a:r>
              <a:rPr dirty="0"/>
              <a:t>decided</a:t>
            </a:r>
            <a:r>
              <a:rPr spc="-10" dirty="0"/>
              <a:t> </a:t>
            </a:r>
            <a:r>
              <a:rPr dirty="0"/>
              <a:t>that</a:t>
            </a:r>
            <a:r>
              <a:rPr spc="-40" dirty="0"/>
              <a:t> </a:t>
            </a:r>
            <a:r>
              <a:rPr dirty="0"/>
              <a:t>your</a:t>
            </a:r>
            <a:r>
              <a:rPr spc="-30" dirty="0"/>
              <a:t> </a:t>
            </a:r>
            <a:r>
              <a:rPr dirty="0"/>
              <a:t>child</a:t>
            </a:r>
            <a:r>
              <a:rPr spc="-15" dirty="0"/>
              <a:t> </a:t>
            </a:r>
            <a:r>
              <a:rPr dirty="0"/>
              <a:t>has</a:t>
            </a:r>
            <a:r>
              <a:rPr spc="-40" dirty="0"/>
              <a:t> </a:t>
            </a:r>
            <a:r>
              <a:rPr dirty="0"/>
              <a:t>a</a:t>
            </a:r>
            <a:r>
              <a:rPr spc="-25" dirty="0"/>
              <a:t> </a:t>
            </a:r>
            <a:r>
              <a:rPr dirty="0"/>
              <a:t>gap</a:t>
            </a:r>
            <a:r>
              <a:rPr spc="-35" dirty="0"/>
              <a:t> </a:t>
            </a:r>
            <a:r>
              <a:rPr dirty="0"/>
              <a:t>in</a:t>
            </a:r>
            <a:r>
              <a:rPr spc="-30" dirty="0"/>
              <a:t> </a:t>
            </a:r>
            <a:r>
              <a:rPr dirty="0"/>
              <a:t>their</a:t>
            </a:r>
            <a:r>
              <a:rPr spc="-35" dirty="0"/>
              <a:t> </a:t>
            </a:r>
            <a:r>
              <a:rPr spc="-10" dirty="0"/>
              <a:t>understanding/learning</a:t>
            </a:r>
            <a:r>
              <a:rPr spc="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dirty="0"/>
              <a:t>needs</a:t>
            </a:r>
            <a:r>
              <a:rPr spc="-35" dirty="0"/>
              <a:t> </a:t>
            </a:r>
            <a:r>
              <a:rPr spc="-20" dirty="0"/>
              <a:t>some </a:t>
            </a:r>
            <a:r>
              <a:rPr dirty="0"/>
              <a:t>extra</a:t>
            </a:r>
            <a:r>
              <a:rPr spc="-50" dirty="0"/>
              <a:t> </a:t>
            </a:r>
            <a:r>
              <a:rPr dirty="0"/>
              <a:t>support</a:t>
            </a:r>
            <a:r>
              <a:rPr spc="-5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dirty="0"/>
              <a:t>help</a:t>
            </a:r>
            <a:r>
              <a:rPr spc="-35" dirty="0"/>
              <a:t> </a:t>
            </a:r>
            <a:r>
              <a:rPr dirty="0"/>
              <a:t>them</a:t>
            </a:r>
            <a:r>
              <a:rPr spc="-45" dirty="0"/>
              <a:t> </a:t>
            </a:r>
            <a:r>
              <a:rPr dirty="0"/>
              <a:t>make</a:t>
            </a:r>
            <a:r>
              <a:rPr spc="-4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best</a:t>
            </a:r>
            <a:r>
              <a:rPr spc="-40" dirty="0"/>
              <a:t> </a:t>
            </a:r>
            <a:r>
              <a:rPr dirty="0"/>
              <a:t>possible</a:t>
            </a:r>
            <a:r>
              <a:rPr spc="-40" dirty="0"/>
              <a:t> </a:t>
            </a:r>
            <a:r>
              <a:rPr spc="-10" dirty="0"/>
              <a:t>progress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52969" y="0"/>
            <a:ext cx="1633854" cy="134873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4156" y="5580608"/>
            <a:ext cx="440386" cy="45148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75672" y="5619846"/>
            <a:ext cx="392060" cy="39206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47697" y="5603542"/>
            <a:ext cx="374398" cy="38529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810093" y="5613746"/>
            <a:ext cx="347023" cy="45632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328670" y="5580608"/>
            <a:ext cx="367664" cy="4191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729218" y="5623788"/>
            <a:ext cx="377190" cy="355600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3696334" y="5592673"/>
            <a:ext cx="733425" cy="460375"/>
            <a:chOff x="3696334" y="5592673"/>
            <a:chExt cx="733425" cy="460375"/>
          </a:xfrm>
        </p:grpSpPr>
        <p:pic>
          <p:nvPicPr>
            <p:cNvPr id="9" name="object 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028439" y="5594369"/>
              <a:ext cx="401320" cy="45867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696334" y="5592673"/>
              <a:ext cx="332104" cy="445770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974238" y="5521251"/>
            <a:ext cx="338792" cy="465757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169659" y="5563463"/>
            <a:ext cx="525144" cy="525145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233295" y="5591403"/>
            <a:ext cx="313689" cy="377825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6649" y="5555843"/>
            <a:ext cx="374128" cy="423545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8316721" y="5607913"/>
            <a:ext cx="370840" cy="411479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500245" y="5566638"/>
            <a:ext cx="371475" cy="485140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573654" y="5571083"/>
            <a:ext cx="382269" cy="433069"/>
          </a:xfrm>
          <a:prstGeom prst="rect">
            <a:avLst/>
          </a:prstGeom>
        </p:spPr>
      </p:pic>
      <p:grpSp>
        <p:nvGrpSpPr>
          <p:cNvPr id="18" name="object 18"/>
          <p:cNvGrpSpPr/>
          <p:nvPr/>
        </p:nvGrpSpPr>
        <p:grpSpPr>
          <a:xfrm>
            <a:off x="4892726" y="5603503"/>
            <a:ext cx="833755" cy="443230"/>
            <a:chOff x="4892726" y="5603503"/>
            <a:chExt cx="833755" cy="443230"/>
          </a:xfrm>
        </p:grpSpPr>
        <p:pic>
          <p:nvPicPr>
            <p:cNvPr id="19" name="object 1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892726" y="5603503"/>
              <a:ext cx="378113" cy="424003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5287644" y="5607913"/>
              <a:ext cx="438785" cy="438784"/>
            </a:xfrm>
            <a:prstGeom prst="rect">
              <a:avLst/>
            </a:prstGeom>
          </p:spPr>
        </p:pic>
      </p:grpSp>
      <p:grpSp>
        <p:nvGrpSpPr>
          <p:cNvPr id="21" name="object 21"/>
          <p:cNvGrpSpPr/>
          <p:nvPr/>
        </p:nvGrpSpPr>
        <p:grpSpPr>
          <a:xfrm>
            <a:off x="1789366" y="5596483"/>
            <a:ext cx="329565" cy="392430"/>
            <a:chOff x="1789366" y="5596483"/>
            <a:chExt cx="329565" cy="392430"/>
          </a:xfrm>
        </p:grpSpPr>
        <p:pic>
          <p:nvPicPr>
            <p:cNvPr id="22" name="object 2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798955" y="5606008"/>
              <a:ext cx="310514" cy="373379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794129" y="5601246"/>
              <a:ext cx="320040" cy="382905"/>
            </a:xfrm>
            <a:custGeom>
              <a:avLst/>
              <a:gdLst/>
              <a:ahLst/>
              <a:cxnLst/>
              <a:rect l="l" t="t" r="r" b="b"/>
              <a:pathLst>
                <a:path w="320039" h="382904">
                  <a:moveTo>
                    <a:pt x="0" y="382904"/>
                  </a:moveTo>
                  <a:lnTo>
                    <a:pt x="320039" y="382904"/>
                  </a:lnTo>
                  <a:lnTo>
                    <a:pt x="320039" y="0"/>
                  </a:lnTo>
                  <a:lnTo>
                    <a:pt x="0" y="0"/>
                  </a:lnTo>
                  <a:lnTo>
                    <a:pt x="0" y="38290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4" name="object 24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94805" y="5595848"/>
            <a:ext cx="367029" cy="460365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24116" y="5586958"/>
            <a:ext cx="320039" cy="382269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7508875" y="5602833"/>
            <a:ext cx="391795" cy="458469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7961461" y="5627788"/>
            <a:ext cx="315786" cy="401529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53341" y="5324720"/>
            <a:ext cx="9081512" cy="99194"/>
          </a:xfrm>
          <a:prstGeom prst="rect">
            <a:avLst/>
          </a:prstGeom>
        </p:spPr>
      </p:pic>
      <p:grpSp>
        <p:nvGrpSpPr>
          <p:cNvPr id="29" name="object 29"/>
          <p:cNvGrpSpPr/>
          <p:nvPr/>
        </p:nvGrpSpPr>
        <p:grpSpPr>
          <a:xfrm>
            <a:off x="53341" y="6162933"/>
            <a:ext cx="9081770" cy="99695"/>
            <a:chOff x="53341" y="6162933"/>
            <a:chExt cx="9081770" cy="99695"/>
          </a:xfrm>
        </p:grpSpPr>
        <p:pic>
          <p:nvPicPr>
            <p:cNvPr id="30" name="object 30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53341" y="6162933"/>
              <a:ext cx="9081512" cy="99194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86649" y="6189522"/>
              <a:ext cx="9020175" cy="11430"/>
            </a:xfrm>
            <a:custGeom>
              <a:avLst/>
              <a:gdLst/>
              <a:ahLst/>
              <a:cxnLst/>
              <a:rect l="l" t="t" r="r" b="b"/>
              <a:pathLst>
                <a:path w="9020175" h="11429">
                  <a:moveTo>
                    <a:pt x="0" y="0"/>
                  </a:moveTo>
                  <a:lnTo>
                    <a:pt x="9019758" y="11150"/>
                  </a:lnTo>
                </a:path>
              </a:pathLst>
            </a:custGeom>
            <a:ln w="254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55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</a:t>
            </a:r>
            <a:r>
              <a:rPr spc="-4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spc="-10" dirty="0"/>
              <a:t>SEND?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61249" y="1489328"/>
            <a:ext cx="9070975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2890" marR="3761104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SEND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stands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Special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Educational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Needs/Disabilities Indicators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possible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SENDs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are…</a:t>
            </a:r>
            <a:endParaRPr sz="1800">
              <a:latin typeface="Calibri"/>
              <a:cs typeface="Calibri"/>
            </a:endParaRPr>
          </a:p>
          <a:p>
            <a:pPr marL="443865" indent="-184150">
              <a:lnSpc>
                <a:spcPct val="100000"/>
              </a:lnSpc>
              <a:spcBef>
                <a:spcPts val="2160"/>
              </a:spcBef>
              <a:buSzPct val="94444"/>
              <a:buFont typeface="Wingdings"/>
              <a:buChar char=""/>
              <a:tabLst>
                <a:tab pos="443865" algn="l"/>
              </a:tabLst>
            </a:pPr>
            <a:r>
              <a:rPr sz="1800" b="1" dirty="0">
                <a:latin typeface="Calibri"/>
                <a:cs typeface="Calibri"/>
              </a:rPr>
              <a:t>Not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similar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to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progress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of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peers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starting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from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baseline</a:t>
            </a:r>
            <a:endParaRPr sz="1800">
              <a:latin typeface="Calibri"/>
              <a:cs typeface="Calibri"/>
            </a:endParaRPr>
          </a:p>
          <a:p>
            <a:pPr marL="443865" indent="-184150">
              <a:lnSpc>
                <a:spcPct val="100000"/>
              </a:lnSpc>
              <a:buSzPct val="94444"/>
              <a:buFont typeface="Wingdings"/>
              <a:buChar char=""/>
              <a:tabLst>
                <a:tab pos="443865" algn="l"/>
              </a:tabLst>
            </a:pPr>
            <a:r>
              <a:rPr sz="1800" b="1" dirty="0">
                <a:latin typeface="Calibri"/>
                <a:cs typeface="Calibri"/>
              </a:rPr>
              <a:t>Below</a:t>
            </a:r>
            <a:r>
              <a:rPr sz="1800" b="1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previous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rate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progress</a:t>
            </a:r>
            <a:endParaRPr sz="1800">
              <a:latin typeface="Calibri"/>
              <a:cs typeface="Calibri"/>
            </a:endParaRPr>
          </a:p>
          <a:p>
            <a:pPr marL="443865" indent="-184150">
              <a:lnSpc>
                <a:spcPct val="100000"/>
              </a:lnSpc>
              <a:buSzPct val="94444"/>
              <a:buFont typeface="Wingdings"/>
              <a:buChar char=""/>
              <a:tabLst>
                <a:tab pos="443865" algn="l"/>
              </a:tabLst>
            </a:pPr>
            <a:r>
              <a:rPr sz="1800" spc="-10" dirty="0">
                <a:latin typeface="Calibri"/>
                <a:cs typeface="Calibri"/>
              </a:rPr>
              <a:t>Attainment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gap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remains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the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same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or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widens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between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them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their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peers</a:t>
            </a:r>
            <a:endParaRPr sz="1800">
              <a:latin typeface="Calibri"/>
              <a:cs typeface="Calibri"/>
            </a:endParaRPr>
          </a:p>
          <a:p>
            <a:pPr marL="443865" indent="-184150">
              <a:lnSpc>
                <a:spcPct val="100000"/>
              </a:lnSpc>
              <a:buSzPct val="94444"/>
              <a:buFont typeface="Wingdings"/>
              <a:buChar char=""/>
              <a:tabLst>
                <a:tab pos="443865" algn="l"/>
              </a:tabLst>
            </a:pPr>
            <a:r>
              <a:rPr sz="1800" dirty="0">
                <a:latin typeface="Calibri"/>
                <a:cs typeface="Calibri"/>
              </a:rPr>
              <a:t>They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do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not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make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adequate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progress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despite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appropriate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interventions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and</a:t>
            </a:r>
            <a:endParaRPr sz="1800">
              <a:latin typeface="Calibri"/>
              <a:cs typeface="Calibri"/>
            </a:endParaRPr>
          </a:p>
          <a:p>
            <a:pPr marL="262890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adjustments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good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quality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personalised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teaching.</a:t>
            </a:r>
            <a:endParaRPr sz="1800">
              <a:latin typeface="Calibri"/>
              <a:cs typeface="Calibri"/>
            </a:endParaRPr>
          </a:p>
          <a:p>
            <a:pPr marL="443865" indent="-184150">
              <a:lnSpc>
                <a:spcPct val="100000"/>
              </a:lnSpc>
              <a:spcBef>
                <a:spcPts val="5"/>
              </a:spcBef>
              <a:buSzPct val="94444"/>
              <a:buFont typeface="Wingdings"/>
              <a:buChar char=""/>
              <a:tabLst>
                <a:tab pos="443865" algn="l"/>
              </a:tabLst>
            </a:pPr>
            <a:r>
              <a:rPr sz="1800" b="1" dirty="0">
                <a:latin typeface="Calibri"/>
                <a:cs typeface="Calibri"/>
              </a:rPr>
              <a:t>Below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expected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rate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of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development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(physically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mentally).</a:t>
            </a:r>
            <a:endParaRPr sz="1800">
              <a:latin typeface="Calibri"/>
              <a:cs typeface="Calibri"/>
            </a:endParaRPr>
          </a:p>
          <a:p>
            <a:pPr marL="443865" indent="-184150">
              <a:lnSpc>
                <a:spcPct val="100000"/>
              </a:lnSpc>
              <a:buSzPct val="94444"/>
              <a:buFont typeface="Wingdings"/>
              <a:buChar char=""/>
              <a:tabLst>
                <a:tab pos="443865" algn="l"/>
              </a:tabLst>
            </a:pPr>
            <a:r>
              <a:rPr sz="1800" b="1" dirty="0">
                <a:latin typeface="Calibri"/>
                <a:cs typeface="Calibri"/>
              </a:rPr>
              <a:t>A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significant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difference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in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learning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styles.</a:t>
            </a:r>
            <a:endParaRPr sz="1800">
              <a:latin typeface="Calibri"/>
              <a:cs typeface="Calibri"/>
            </a:endParaRPr>
          </a:p>
          <a:p>
            <a:pPr marL="443865" indent="-184150">
              <a:lnSpc>
                <a:spcPct val="100000"/>
              </a:lnSpc>
              <a:buSzPct val="94444"/>
              <a:buFont typeface="Wingdings"/>
              <a:buChar char=""/>
              <a:tabLst>
                <a:tab pos="443865" algn="l"/>
              </a:tabLst>
            </a:pPr>
            <a:r>
              <a:rPr sz="1800" dirty="0">
                <a:latin typeface="Calibri"/>
                <a:cs typeface="Calibri"/>
              </a:rPr>
              <a:t>When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SpLD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may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</a:t>
            </a:r>
            <a:r>
              <a:rPr sz="1800" spc="-10" dirty="0">
                <a:latin typeface="Calibri"/>
                <a:cs typeface="Calibri"/>
              </a:rPr>
              <a:t> present.</a:t>
            </a:r>
            <a:endParaRPr sz="1800">
              <a:latin typeface="Calibri"/>
              <a:cs typeface="Calibri"/>
            </a:endParaRPr>
          </a:p>
          <a:p>
            <a:pPr marL="262890">
              <a:lnSpc>
                <a:spcPct val="100000"/>
              </a:lnSpc>
              <a:spcBef>
                <a:spcPts val="2160"/>
              </a:spcBef>
            </a:pPr>
            <a:r>
              <a:rPr sz="1800" dirty="0">
                <a:latin typeface="Calibri"/>
                <a:cs typeface="Calibri"/>
              </a:rPr>
              <a:t>If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agreed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teachers,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parents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SENCO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child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will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placed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25" dirty="0">
                <a:latin typeface="Calibri"/>
                <a:cs typeface="Calibri"/>
              </a:rPr>
              <a:t> our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262890" algn="l"/>
                <a:tab pos="9057640" algn="l"/>
              </a:tabLst>
            </a:pPr>
            <a:r>
              <a:rPr sz="1800" u="heavy" dirty="0"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	School</a:t>
            </a:r>
            <a:r>
              <a:rPr sz="1800" u="heavy" spc="-20" dirty="0"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dirty="0"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SEND</a:t>
            </a:r>
            <a:r>
              <a:rPr sz="1800" u="heavy" spc="-35" dirty="0"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-10" dirty="0"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Register.</a:t>
            </a:r>
            <a:r>
              <a:rPr sz="1800" u="heavy" dirty="0"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	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4" name="object 34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7271639" y="197104"/>
            <a:ext cx="1633854" cy="13487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0032" y="192150"/>
            <a:ext cx="404812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858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Partnership</a:t>
            </a:r>
            <a:r>
              <a:rPr sz="4000" spc="-175" dirty="0"/>
              <a:t> </a:t>
            </a:r>
            <a:r>
              <a:rPr sz="4000" spc="-50" dirty="0"/>
              <a:t>- </a:t>
            </a:r>
            <a:r>
              <a:rPr sz="4000" dirty="0"/>
              <a:t>Other</a:t>
            </a:r>
            <a:r>
              <a:rPr sz="4000" spc="-90" dirty="0"/>
              <a:t> </a:t>
            </a:r>
            <a:r>
              <a:rPr sz="4000" spc="-10" dirty="0"/>
              <a:t>Professionals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743813" y="1579625"/>
            <a:ext cx="7802245" cy="3714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99085" algn="l"/>
              </a:tabLst>
            </a:pPr>
            <a:r>
              <a:rPr sz="2200" dirty="0">
                <a:latin typeface="Calibri"/>
                <a:cs typeface="Calibri"/>
              </a:rPr>
              <a:t>The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SENCo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works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closely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with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variety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professionals.</a:t>
            </a:r>
            <a:endParaRPr sz="22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2200" dirty="0">
                <a:latin typeface="Calibri"/>
                <a:cs typeface="Calibri"/>
              </a:rPr>
              <a:t>Speech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Language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Therapy,</a:t>
            </a:r>
            <a:endParaRPr sz="22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2200" dirty="0">
                <a:latin typeface="Calibri"/>
                <a:cs typeface="Calibri"/>
              </a:rPr>
              <a:t>Educational</a:t>
            </a:r>
            <a:r>
              <a:rPr sz="2200" spc="-1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Psychologists</a:t>
            </a:r>
            <a:endParaRPr sz="22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2200" dirty="0">
                <a:latin typeface="Calibri"/>
                <a:cs typeface="Calibri"/>
              </a:rPr>
              <a:t>The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Social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Emotional,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Mental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health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team</a:t>
            </a:r>
            <a:endParaRPr sz="22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2200" dirty="0">
                <a:latin typeface="Calibri"/>
                <a:cs typeface="Calibri"/>
              </a:rPr>
              <a:t>The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Early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Years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Support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Team,</a:t>
            </a:r>
            <a:endParaRPr sz="22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</a:tabLst>
            </a:pPr>
            <a:r>
              <a:rPr sz="2200" dirty="0">
                <a:latin typeface="Calibri"/>
                <a:cs typeface="Calibri"/>
              </a:rPr>
              <a:t>Learning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Communication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Interaction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team</a:t>
            </a:r>
            <a:endParaRPr sz="22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2200" dirty="0">
                <a:latin typeface="Calibri"/>
                <a:cs typeface="Calibri"/>
              </a:rPr>
              <a:t>Other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medical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professionals</a:t>
            </a:r>
            <a:endParaRPr sz="2200">
              <a:latin typeface="Calibri"/>
              <a:cs typeface="Calibri"/>
            </a:endParaRPr>
          </a:p>
          <a:p>
            <a:pPr marL="12700" marR="544195">
              <a:lnSpc>
                <a:spcPct val="100000"/>
              </a:lnSpc>
            </a:pPr>
            <a:r>
              <a:rPr sz="2200" dirty="0">
                <a:latin typeface="Calibri"/>
                <a:cs typeface="Calibri"/>
              </a:rPr>
              <a:t>The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school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will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regularly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communicate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with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health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professionals </a:t>
            </a:r>
            <a:r>
              <a:rPr sz="2200" dirty="0">
                <a:latin typeface="Calibri"/>
                <a:cs typeface="Calibri"/>
              </a:rPr>
              <a:t>including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GPs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community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paediatricians</a:t>
            </a:r>
            <a:endParaRPr sz="22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2200" dirty="0">
                <a:latin typeface="Calibri"/>
                <a:cs typeface="Calibri"/>
              </a:rPr>
              <a:t>Joe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Dawson,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our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Trust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Educational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Psychologist,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also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works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closely</a:t>
            </a:r>
            <a:endParaRPr sz="22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sz="2200" dirty="0">
                <a:latin typeface="Calibri"/>
                <a:cs typeface="Calibri"/>
              </a:rPr>
              <a:t>with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School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SENCo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45681" y="274700"/>
            <a:ext cx="1633854" cy="134873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5173" y="300939"/>
            <a:ext cx="561721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Partnership</a:t>
            </a:r>
            <a:r>
              <a:rPr sz="3600" spc="-65" dirty="0"/>
              <a:t> </a:t>
            </a:r>
            <a:r>
              <a:rPr sz="3600" dirty="0"/>
              <a:t>–</a:t>
            </a:r>
            <a:r>
              <a:rPr sz="3600" spc="-50" dirty="0"/>
              <a:t> </a:t>
            </a:r>
            <a:r>
              <a:rPr sz="3600" dirty="0"/>
              <a:t>Pupils</a:t>
            </a:r>
            <a:r>
              <a:rPr sz="3600" spc="-50" dirty="0"/>
              <a:t> </a:t>
            </a:r>
            <a:r>
              <a:rPr sz="3600" dirty="0"/>
              <a:t>&amp;</a:t>
            </a:r>
            <a:r>
              <a:rPr sz="3600" spc="-30" dirty="0"/>
              <a:t> </a:t>
            </a:r>
            <a:r>
              <a:rPr sz="3600" spc="-10" dirty="0"/>
              <a:t>Parents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806185" y="1581149"/>
            <a:ext cx="2988945" cy="3210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99085" algn="l"/>
              </a:tabLst>
            </a:pPr>
            <a:r>
              <a:rPr sz="1900" dirty="0">
                <a:latin typeface="Calibri"/>
                <a:cs typeface="Calibri"/>
              </a:rPr>
              <a:t>Children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and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families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are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25" dirty="0">
                <a:latin typeface="Calibri"/>
                <a:cs typeface="Calibri"/>
              </a:rPr>
              <a:t>at</a:t>
            </a:r>
            <a:endParaRPr sz="19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sz="1900" dirty="0">
                <a:latin typeface="Calibri"/>
                <a:cs typeface="Calibri"/>
              </a:rPr>
              <a:t>the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centre.</a:t>
            </a:r>
            <a:endParaRPr sz="1900">
              <a:latin typeface="Calibri"/>
              <a:cs typeface="Calibri"/>
            </a:endParaRPr>
          </a:p>
          <a:p>
            <a:pPr marL="299085" marR="247650" indent="-287020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900" dirty="0">
                <a:latin typeface="Calibri"/>
                <a:cs typeface="Calibri"/>
              </a:rPr>
              <a:t>Pupil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Passports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seek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spc="-25" dirty="0">
                <a:latin typeface="Calibri"/>
                <a:cs typeface="Calibri"/>
              </a:rPr>
              <a:t>the </a:t>
            </a:r>
            <a:r>
              <a:rPr sz="1900" dirty="0">
                <a:latin typeface="Calibri"/>
                <a:cs typeface="Calibri"/>
              </a:rPr>
              <a:t>views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7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family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members </a:t>
            </a:r>
            <a:r>
              <a:rPr sz="1900" dirty="0">
                <a:latin typeface="Calibri"/>
                <a:cs typeface="Calibri"/>
              </a:rPr>
              <a:t>and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pupils.</a:t>
            </a:r>
            <a:endParaRPr sz="1900">
              <a:latin typeface="Calibri"/>
              <a:cs typeface="Calibri"/>
            </a:endParaRPr>
          </a:p>
          <a:p>
            <a:pPr marL="299085" marR="10160" indent="-287020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900" spc="-10" dirty="0">
                <a:latin typeface="Calibri"/>
                <a:cs typeface="Calibri"/>
              </a:rPr>
              <a:t>Partnership</a:t>
            </a:r>
            <a:r>
              <a:rPr sz="1900" spc="-7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between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home </a:t>
            </a:r>
            <a:r>
              <a:rPr sz="1900" dirty="0">
                <a:latin typeface="Calibri"/>
                <a:cs typeface="Calibri"/>
              </a:rPr>
              <a:t>and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school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increases</a:t>
            </a:r>
            <a:r>
              <a:rPr sz="1900" spc="-7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pupil success.</a:t>
            </a:r>
            <a:endParaRPr sz="1900">
              <a:latin typeface="Calibri"/>
              <a:cs typeface="Calibri"/>
            </a:endParaRPr>
          </a:p>
          <a:p>
            <a:pPr marL="296545" marR="17780" indent="-284480" algn="just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</a:tabLst>
            </a:pPr>
            <a:r>
              <a:rPr sz="1900" spc="-10" dirty="0">
                <a:latin typeface="Calibri"/>
                <a:cs typeface="Calibri"/>
              </a:rPr>
              <a:t>Information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about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child’s 	</a:t>
            </a:r>
            <a:r>
              <a:rPr sz="1900" dirty="0">
                <a:latin typeface="Calibri"/>
                <a:cs typeface="Calibri"/>
              </a:rPr>
              <a:t>difficulty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and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strategies 	</a:t>
            </a:r>
            <a:r>
              <a:rPr sz="1900" dirty="0">
                <a:latin typeface="Calibri"/>
                <a:cs typeface="Calibri"/>
              </a:rPr>
              <a:t>they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need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is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included.</a:t>
            </a:r>
            <a:endParaRPr sz="19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5963" y="1562861"/>
            <a:ext cx="3653028" cy="31070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a1f821-6491-4a72-be76-23391768dd1b" xsi:nil="true"/>
    <lcf76f155ced4ddcb4097134ff3c332f xmlns="7a470eab-8686-44a3-aaa5-f403f2cf531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627A9B65DE79498A8CAB77CC2B085C" ma:contentTypeVersion="12" ma:contentTypeDescription="Create a new document." ma:contentTypeScope="" ma:versionID="d66b413bd9445d7fd9502771e984d887">
  <xsd:schema xmlns:xsd="http://www.w3.org/2001/XMLSchema" xmlns:xs="http://www.w3.org/2001/XMLSchema" xmlns:p="http://schemas.microsoft.com/office/2006/metadata/properties" xmlns:ns2="7a470eab-8686-44a3-aaa5-f403f2cf5318" xmlns:ns3="26a1f821-6491-4a72-be76-23391768dd1b" targetNamespace="http://schemas.microsoft.com/office/2006/metadata/properties" ma:root="true" ma:fieldsID="80a0be3f14f7d6ede0b906f755be2a99" ns2:_="" ns3:_="">
    <xsd:import namespace="7a470eab-8686-44a3-aaa5-f403f2cf5318"/>
    <xsd:import namespace="26a1f821-6491-4a72-be76-23391768dd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470eab-8686-44a3-aaa5-f403f2cf53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da33314-abb7-4c07-9d66-bfa8aefd0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a1f821-6491-4a72-be76-23391768dd1b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dfbf151a-26b3-4a4c-a9f0-3e11fe5dbd82}" ma:internalName="TaxCatchAll" ma:showField="CatchAllData" ma:web="26a1f821-6491-4a72-be76-23391768dd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771927-BA60-417F-8217-75DBA59A8D90}">
  <ds:schemaRefs>
    <ds:schemaRef ds:uri="http://schemas.microsoft.com/office/2006/metadata/properties"/>
    <ds:schemaRef ds:uri="http://schemas.microsoft.com/office/infopath/2007/PartnerControls"/>
    <ds:schemaRef ds:uri="26a1f821-6491-4a72-be76-23391768dd1b"/>
    <ds:schemaRef ds:uri="7a470eab-8686-44a3-aaa5-f403f2cf5318"/>
  </ds:schemaRefs>
</ds:datastoreItem>
</file>

<file path=customXml/itemProps2.xml><?xml version="1.0" encoding="utf-8"?>
<ds:datastoreItem xmlns:ds="http://schemas.openxmlformats.org/officeDocument/2006/customXml" ds:itemID="{297691E6-3A95-43E4-9CD0-A4D889F9C8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470eab-8686-44a3-aaa5-f403f2cf5318"/>
    <ds:schemaRef ds:uri="26a1f821-6491-4a72-be76-23391768dd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952010-EE8D-4456-84A8-37EF01CFEA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1658</Words>
  <Application>Microsoft Office PowerPoint</Application>
  <PresentationFormat>On-screen Show (4:3)</PresentationFormat>
  <Paragraphs>123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MT</vt:lpstr>
      <vt:lpstr>Calibri</vt:lpstr>
      <vt:lpstr>Segoe UI</vt:lpstr>
      <vt:lpstr>Wingdings</vt:lpstr>
      <vt:lpstr>Office Theme</vt:lpstr>
      <vt:lpstr>Sacred Heart Catholic Voluntary Academy SEND Information Report 25/26</vt:lpstr>
      <vt:lpstr>About us…</vt:lpstr>
      <vt:lpstr>Our SEND Intent</vt:lpstr>
      <vt:lpstr>What people say…</vt:lpstr>
      <vt:lpstr>SEND at Sacred Heart</vt:lpstr>
      <vt:lpstr>Quality first Teaching</vt:lpstr>
      <vt:lpstr>What is SEND?</vt:lpstr>
      <vt:lpstr>Partnership - Other Professionals</vt:lpstr>
      <vt:lpstr>Partnership – Pupils &amp; Parents</vt:lpstr>
      <vt:lpstr>Education, Health and Care Plans</vt:lpstr>
      <vt:lpstr>SENIF / Element 3 Funding</vt:lpstr>
      <vt:lpstr>Governing Body</vt:lpstr>
      <vt:lpstr>SEND Support Pathway: Videos to Support Families with the SEND Process</vt:lpstr>
      <vt:lpstr>Support Services</vt:lpstr>
      <vt:lpstr>Relevant Documentation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Lockyer</dc:creator>
  <cp:lastModifiedBy>K Sharpe</cp:lastModifiedBy>
  <cp:revision>4</cp:revision>
  <cp:lastPrinted>2025-09-17T14:17:21Z</cp:lastPrinted>
  <dcterms:created xsi:type="dcterms:W3CDTF">2025-09-17T13:13:27Z</dcterms:created>
  <dcterms:modified xsi:type="dcterms:W3CDTF">2025-10-13T08:37:21Z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2024-10-02T00:00:00Z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2025-09-17T00:00:00Z</vt:filetime>
  </property>
  <property fmtid="{D5CDD505-2E9C-101B-9397-08002B2CF9AE}" pid="5" name="Producer">
    <vt:lpwstr>Microsoft® PowerPoint® for Microsoft 365</vt:lpwstr>
  </property>
  <property fmtid="{D5CDD505-2E9C-101B-9397-08002B2CF9AE}" pid="6" name="ContentTypeId">
    <vt:lpwstr>0x01010038627A9B65DE79498A8CAB77CC2B085C</vt:lpwstr>
  </property>
</Properties>
</file>